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954" r:id="rId5"/>
  </p:sldMasterIdLst>
  <p:notesMasterIdLst>
    <p:notesMasterId r:id="rId22"/>
  </p:notesMasterIdLst>
  <p:sldIdLst>
    <p:sldId id="266" r:id="rId6"/>
    <p:sldId id="380" r:id="rId7"/>
    <p:sldId id="382" r:id="rId8"/>
    <p:sldId id="383" r:id="rId9"/>
    <p:sldId id="385" r:id="rId10"/>
    <p:sldId id="397" r:id="rId11"/>
    <p:sldId id="386" r:id="rId12"/>
    <p:sldId id="347" r:id="rId13"/>
    <p:sldId id="398" r:id="rId14"/>
    <p:sldId id="399" r:id="rId15"/>
    <p:sldId id="374" r:id="rId16"/>
    <p:sldId id="400" r:id="rId17"/>
    <p:sldId id="401" r:id="rId18"/>
    <p:sldId id="377" r:id="rId19"/>
    <p:sldId id="388" r:id="rId20"/>
    <p:sldId id="359" r:id="rId21"/>
  </p:sldIdLst>
  <p:sldSz cx="10223500" cy="6858000"/>
  <p:notesSz cx="6858000" cy="9144000"/>
  <p:defaultTextStyle>
    <a:defPPr>
      <a:defRPr lang="fi-FI"/>
    </a:defPPr>
    <a:lvl1pPr marL="0" algn="l" defTabSz="8215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0794" algn="l" defTabSz="8215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1588" algn="l" defTabSz="8215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2383" algn="l" defTabSz="8215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3177" algn="l" defTabSz="8215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3971" algn="l" defTabSz="8215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4765" algn="l" defTabSz="8215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75559" algn="l" defTabSz="8215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86354" algn="l" defTabSz="8215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0">
          <p15:clr>
            <a:srgbClr val="A4A3A4"/>
          </p15:clr>
        </p15:guide>
        <p15:guide id="3" pos="268">
          <p15:clr>
            <a:srgbClr val="A4A3A4"/>
          </p15:clr>
        </p15:guide>
        <p15:guide id="4" pos="32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honen Joonas" initials="KJ" lastIdx="1" clrIdx="0">
    <p:extLst>
      <p:ext uri="{19B8F6BF-5375-455C-9EA6-DF929625EA0E}">
        <p15:presenceInfo xmlns:p15="http://schemas.microsoft.com/office/powerpoint/2012/main" userId="S-1-5-21-1814442187-611907495-236475027-104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039E"/>
    <a:srgbClr val="F8B182"/>
    <a:srgbClr val="FC725A"/>
    <a:srgbClr val="FC2F60"/>
    <a:srgbClr val="9F01FF"/>
    <a:srgbClr val="0EC501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howGuides="1">
      <p:cViewPr varScale="1">
        <p:scale>
          <a:sx n="62" d="100"/>
          <a:sy n="62" d="100"/>
        </p:scale>
        <p:origin x="1196" y="56"/>
      </p:cViewPr>
      <p:guideLst>
        <p:guide orient="horz" pos="2160"/>
        <p:guide pos="270"/>
        <p:guide pos="268"/>
        <p:guide pos="32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685800"/>
            <a:ext cx="511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1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0794" algn="l" defTabSz="821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1588" algn="l" defTabSz="821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2383" algn="l" defTabSz="821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3177" algn="l" defTabSz="821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3971" algn="l" defTabSz="821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4765" algn="l" defTabSz="821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5559" algn="l" defTabSz="821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6354" algn="l" defTabSz="821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MHLS, </a:t>
            </a:r>
            <a:r>
              <a:rPr lang="fi-FI" dirty="0" err="1"/>
              <a:t>experience</a:t>
            </a:r>
            <a:r>
              <a:rPr lang="fi-FI" baseline="0" dirty="0"/>
              <a:t> in </a:t>
            </a:r>
            <a:r>
              <a:rPr lang="fi-FI" baseline="0" dirty="0" err="1"/>
              <a:t>the</a:t>
            </a:r>
            <a:r>
              <a:rPr lang="fi-FI" baseline="0" dirty="0"/>
              <a:t> </a:t>
            </a:r>
            <a:r>
              <a:rPr lang="fi-FI" baseline="0" dirty="0" err="1"/>
              <a:t>recent</a:t>
            </a:r>
            <a:r>
              <a:rPr lang="fi-FI" baseline="0" dirty="0"/>
              <a:t> </a:t>
            </a:r>
            <a:r>
              <a:rPr lang="fi-FI" baseline="0" dirty="0" err="1"/>
              <a:t>study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90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mHealth</a:t>
            </a:r>
            <a:r>
              <a:rPr lang="fi-FI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  <a:r>
              <a:rPr lang="fi-FI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i-FI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</a:t>
            </a:r>
            <a:endParaRPr lang="fi-FI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interventions focused on health behavior change, diagnosis, data collection and health records, health</a:t>
            </a:r>
          </a:p>
          <a:p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 training, human resource management, supply chain management, and financial transaction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18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1425"/>
            <a:ext cx="499586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8EAA3-D9FD-43A5-926D-F0A1DB323F2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52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59542" y="3291323"/>
            <a:ext cx="7303075" cy="1512169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5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459542" y="5013176"/>
            <a:ext cx="7303075" cy="1073555"/>
          </a:xfrm>
        </p:spPr>
        <p:txBody>
          <a:bodyPr/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Muokkaa tekstin perustyylejä napsauttamalla</a:t>
            </a:r>
          </a:p>
        </p:txBody>
      </p:sp>
      <p:pic>
        <p:nvPicPr>
          <p:cNvPr id="12" name="Kuva 11" descr="logo_neg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22" y="69269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7957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5206" y="188640"/>
            <a:ext cx="9846242" cy="648072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Vedä kuva paikkamerkkiin tai lisää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7" y="3501008"/>
            <a:ext cx="4382565" cy="1527658"/>
          </a:xfrm>
          <a:solidFill>
            <a:srgbClr val="660066"/>
          </a:solidFill>
        </p:spPr>
        <p:txBody>
          <a:bodyPr wrap="square" lIns="323460" tIns="291114" rIns="323460" bIns="291114" anchor="b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023193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525860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304154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eu_flag_co_funded_pos_[rgb]_r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6" y="5928674"/>
            <a:ext cx="2591470" cy="740231"/>
          </a:xfrm>
          <a:prstGeom prst="rect">
            <a:avLst/>
          </a:prstGeom>
        </p:spPr>
      </p:pic>
      <p:pic>
        <p:nvPicPr>
          <p:cNvPr id="3" name="Kuva 2" descr="palkk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9"/>
            <a:ext cx="10223500" cy="2419562"/>
          </a:xfrm>
          <a:prstGeom prst="rect">
            <a:avLst/>
          </a:prstGeom>
        </p:spPr>
      </p:pic>
      <p:pic>
        <p:nvPicPr>
          <p:cNvPr id="4" name="Kuva 3" descr="logo_neg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4" y="54868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603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075" y="371749"/>
            <a:ext cx="7242435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504075" y="1980000"/>
            <a:ext cx="4389361" cy="4636800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Sisällön paikkamerkki 5"/>
          <p:cNvSpPr>
            <a:spLocks noGrp="1"/>
          </p:cNvSpPr>
          <p:nvPr>
            <p:ph sz="quarter" idx="4"/>
          </p:nvPr>
        </p:nvSpPr>
        <p:spPr>
          <a:xfrm>
            <a:off x="5343146" y="1980000"/>
            <a:ext cx="4369180" cy="4636800"/>
          </a:xfrm>
        </p:spPr>
        <p:txBody>
          <a:bodyPr/>
          <a:lstStyle>
            <a:lvl1pPr marL="2857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00" y="108000"/>
            <a:ext cx="1891987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2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000" y="108000"/>
            <a:ext cx="2001270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078" y="371756"/>
            <a:ext cx="7242435" cy="1476017"/>
          </a:xfrm>
        </p:spPr>
        <p:txBody>
          <a:bodyPr/>
          <a:lstStyle>
            <a:lvl1pPr>
              <a:defRPr sz="2683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75" y="2088001"/>
            <a:ext cx="9210025" cy="4479854"/>
          </a:xfrm>
        </p:spPr>
        <p:txBody>
          <a:bodyPr/>
          <a:lstStyle>
            <a:lvl1pPr marL="287522" indent="-287522">
              <a:buFont typeface="Arial"/>
              <a:buChar char="•"/>
              <a:defRPr sz="1677">
                <a:solidFill>
                  <a:schemeClr val="tx1"/>
                </a:solidFill>
              </a:defRPr>
            </a:lvl1pPr>
            <a:lvl2pPr marL="622964" indent="-239601">
              <a:buFont typeface="Arial"/>
              <a:buChar char="•"/>
              <a:defRPr sz="1677">
                <a:solidFill>
                  <a:schemeClr val="tx1"/>
                </a:solidFill>
              </a:defRPr>
            </a:lvl2pPr>
            <a:lvl3pPr marL="958406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3pPr>
            <a:lvl4pPr marL="1341768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4pPr>
            <a:lvl5pPr marL="1725130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214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-138" r="697" b="426"/>
          <a:stretch/>
        </p:blipFill>
        <p:spPr>
          <a:xfrm>
            <a:off x="0" y="-9525"/>
            <a:ext cx="102235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8251" y="1"/>
            <a:ext cx="7124830" cy="683622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2813" rIns="0" rtlCol="0" anchor="ctr"/>
          <a:lstStyle/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  <a:p>
            <a:endParaRPr lang="fi-FI" sz="1677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18" y="516838"/>
            <a:ext cx="4831022" cy="3194581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2126" y="4860000"/>
            <a:ext cx="4394685" cy="1801812"/>
          </a:xfrm>
        </p:spPr>
        <p:txBody>
          <a:bodyPr/>
          <a:lstStyle>
            <a:lvl1pPr marL="0" indent="0">
              <a:buNone/>
              <a:defRPr sz="1845" b="1"/>
            </a:lvl1pPr>
            <a:lvl2pPr marL="383362" indent="0">
              <a:buNone/>
              <a:defRPr/>
            </a:lvl2pPr>
            <a:lvl3pPr marL="766724" indent="0">
              <a:buNone/>
              <a:defRPr/>
            </a:lvl3pPr>
            <a:lvl4pPr marL="1150087" indent="0">
              <a:buNone/>
              <a:defRPr/>
            </a:lvl4pPr>
            <a:lvl5pPr marL="1533449" indent="0">
              <a:buNone/>
              <a:defRPr/>
            </a:lvl5pPr>
          </a:lstStyle>
          <a:p>
            <a:pPr lvl="0"/>
            <a:r>
              <a:rPr lang="en-US" dirty="0"/>
              <a:t>Title of the presentation</a:t>
            </a:r>
          </a:p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Name(s)</a:t>
            </a:r>
          </a:p>
          <a:p>
            <a:pPr lvl="0"/>
            <a:r>
              <a:rPr lang="en-US" dirty="0"/>
              <a:t>Date and time</a:t>
            </a:r>
          </a:p>
          <a:p>
            <a:pPr lvl="4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383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4080" y="2325693"/>
            <a:ext cx="9192276" cy="3475767"/>
          </a:xfrm>
        </p:spPr>
        <p:txBody>
          <a:bodyPr wrap="squar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4080" y="5972461"/>
            <a:ext cx="9192276" cy="536828"/>
          </a:xfrm>
        </p:spPr>
        <p:txBody>
          <a:bodyPr/>
          <a:lstStyle>
            <a:lvl1pPr marL="0" indent="0" algn="l">
              <a:buNone/>
              <a:defRPr sz="1677">
                <a:solidFill>
                  <a:schemeClr val="tx1"/>
                </a:solidFill>
              </a:defRPr>
            </a:lvl1pPr>
            <a:lvl2pPr marL="38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8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" y="507292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41500" y="2109788"/>
            <a:ext cx="97405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9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4080" y="2325693"/>
            <a:ext cx="9192276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4080" y="5972461"/>
            <a:ext cx="9192276" cy="536828"/>
          </a:xfrm>
        </p:spPr>
        <p:txBody>
          <a:bodyPr/>
          <a:lstStyle>
            <a:lvl1pPr marL="0" indent="0" algn="l">
              <a:buNone/>
              <a:defRPr sz="1677">
                <a:solidFill>
                  <a:schemeClr val="tx1"/>
                </a:solidFill>
              </a:defRPr>
            </a:lvl1pPr>
            <a:lvl2pPr marL="38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8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" y="507292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8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41500" y="2109788"/>
            <a:ext cx="9740500" cy="45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9">
              <a:solidFill>
                <a:schemeClr val="bg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4080" y="2325693"/>
            <a:ext cx="9192276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4080" y="5972461"/>
            <a:ext cx="9192276" cy="536828"/>
          </a:xfrm>
        </p:spPr>
        <p:txBody>
          <a:bodyPr/>
          <a:lstStyle>
            <a:lvl1pPr marL="0" indent="0" algn="l">
              <a:buNone/>
              <a:defRPr sz="1677">
                <a:solidFill>
                  <a:schemeClr val="bg1"/>
                </a:solidFill>
              </a:defRPr>
            </a:lvl1pPr>
            <a:lvl2pPr marL="38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8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" y="507292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15" y="1713713"/>
            <a:ext cx="9492470" cy="3731511"/>
          </a:xfrm>
        </p:spPr>
        <p:txBody>
          <a:bodyPr/>
          <a:lstStyle/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07554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41500" y="2109788"/>
            <a:ext cx="9740500" cy="453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9">
              <a:solidFill>
                <a:schemeClr val="bg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4080" y="2325693"/>
            <a:ext cx="9192276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4080" y="5972461"/>
            <a:ext cx="9192276" cy="536828"/>
          </a:xfrm>
        </p:spPr>
        <p:txBody>
          <a:bodyPr/>
          <a:lstStyle>
            <a:lvl1pPr marL="0" indent="0" algn="l">
              <a:buNone/>
              <a:defRPr sz="1677">
                <a:solidFill>
                  <a:schemeClr val="bg1"/>
                </a:solidFill>
              </a:defRPr>
            </a:lvl1pPr>
            <a:lvl2pPr marL="38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8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" y="507292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41500" y="2109788"/>
            <a:ext cx="9740500" cy="45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9">
              <a:solidFill>
                <a:schemeClr val="bg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4080" y="2325693"/>
            <a:ext cx="9192276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4080" y="5972461"/>
            <a:ext cx="9192276" cy="536828"/>
          </a:xfrm>
        </p:spPr>
        <p:txBody>
          <a:bodyPr/>
          <a:lstStyle>
            <a:lvl1pPr marL="0" indent="0" algn="l">
              <a:buNone/>
              <a:defRPr sz="1677">
                <a:solidFill>
                  <a:schemeClr val="bg1"/>
                </a:solidFill>
              </a:defRPr>
            </a:lvl1pPr>
            <a:lvl2pPr marL="38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8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" y="507292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7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/>
          <p:cNvSpPr>
            <a:spLocks noGrp="1"/>
          </p:cNvSpPr>
          <p:nvPr>
            <p:ph type="pic" idx="13"/>
          </p:nvPr>
        </p:nvSpPr>
        <p:spPr>
          <a:xfrm>
            <a:off x="241500" y="2109788"/>
            <a:ext cx="9740500" cy="4536000"/>
          </a:xfrm>
          <a:noFill/>
        </p:spPr>
        <p:txBody>
          <a:bodyPr/>
          <a:lstStyle>
            <a:lvl1pPr marL="0" indent="0">
              <a:buNone/>
              <a:defRPr sz="2683">
                <a:solidFill>
                  <a:schemeClr val="tx1"/>
                </a:solidFill>
              </a:defRPr>
            </a:lvl1pPr>
            <a:lvl2pPr marL="383362" indent="0">
              <a:buNone/>
              <a:defRPr sz="2348"/>
            </a:lvl2pPr>
            <a:lvl3pPr marL="766724" indent="0">
              <a:buNone/>
              <a:defRPr sz="2012"/>
            </a:lvl3pPr>
            <a:lvl4pPr marL="1150087" indent="0">
              <a:buNone/>
              <a:defRPr sz="1677"/>
            </a:lvl4pPr>
            <a:lvl5pPr marL="1533449" indent="0">
              <a:buNone/>
              <a:defRPr sz="1677"/>
            </a:lvl5pPr>
            <a:lvl6pPr marL="1916811" indent="0">
              <a:buNone/>
              <a:defRPr sz="1677"/>
            </a:lvl6pPr>
            <a:lvl7pPr marL="2300173" indent="0">
              <a:buNone/>
              <a:defRPr sz="1677"/>
            </a:lvl7pPr>
            <a:lvl8pPr marL="2683535" indent="0">
              <a:buNone/>
              <a:defRPr sz="1677"/>
            </a:lvl8pPr>
            <a:lvl9pPr marL="3066898" indent="0">
              <a:buNone/>
              <a:defRPr sz="1677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4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" y="507292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08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000" y="108000"/>
            <a:ext cx="2001270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078" y="371756"/>
            <a:ext cx="7242435" cy="1476017"/>
          </a:xfrm>
        </p:spPr>
        <p:txBody>
          <a:bodyPr/>
          <a:lstStyle>
            <a:lvl1pPr>
              <a:defRPr sz="2683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75" y="2088001"/>
            <a:ext cx="9210025" cy="4479854"/>
          </a:xfrm>
        </p:spPr>
        <p:txBody>
          <a:bodyPr/>
          <a:lstStyle>
            <a:lvl1pPr marL="287522" indent="-287522">
              <a:buFont typeface="Arial"/>
              <a:buChar char="•"/>
              <a:defRPr sz="1677">
                <a:solidFill>
                  <a:schemeClr val="tx1"/>
                </a:solidFill>
              </a:defRPr>
            </a:lvl1pPr>
            <a:lvl2pPr marL="622964" indent="-239601">
              <a:buFont typeface="Arial"/>
              <a:buChar char="•"/>
              <a:defRPr sz="1677">
                <a:solidFill>
                  <a:schemeClr val="tx1"/>
                </a:solidFill>
              </a:defRPr>
            </a:lvl2pPr>
            <a:lvl3pPr marL="958406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3pPr>
            <a:lvl4pPr marL="1341768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4pPr>
            <a:lvl5pPr marL="1725130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09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078" y="371756"/>
            <a:ext cx="7242435" cy="1476017"/>
          </a:xfrm>
        </p:spPr>
        <p:txBody>
          <a:bodyPr/>
          <a:lstStyle>
            <a:lvl1pPr>
              <a:defRPr sz="2683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504078" y="2088000"/>
            <a:ext cx="4389361" cy="4479854"/>
          </a:xfrm>
        </p:spPr>
        <p:txBody>
          <a:bodyPr/>
          <a:lstStyle>
            <a:lvl1pPr marL="287522" indent="-287522">
              <a:buFont typeface="Arial"/>
              <a:buChar char="•"/>
              <a:defRPr sz="1677">
                <a:solidFill>
                  <a:schemeClr val="tx1"/>
                </a:solidFill>
              </a:defRPr>
            </a:lvl1pPr>
            <a:lvl2pPr marL="622964" indent="-239601">
              <a:buFont typeface="Arial"/>
              <a:buChar char="•"/>
              <a:defRPr sz="1677">
                <a:solidFill>
                  <a:schemeClr val="tx1"/>
                </a:solidFill>
              </a:defRPr>
            </a:lvl2pPr>
            <a:lvl3pPr marL="958406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3pPr>
            <a:lvl4pPr marL="1341768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4pPr>
            <a:lvl5pPr marL="1725130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Sisällön paikkamerkki 5"/>
          <p:cNvSpPr>
            <a:spLocks noGrp="1"/>
          </p:cNvSpPr>
          <p:nvPr>
            <p:ph sz="quarter" idx="4"/>
          </p:nvPr>
        </p:nvSpPr>
        <p:spPr>
          <a:xfrm>
            <a:off x="5343149" y="2088000"/>
            <a:ext cx="4369180" cy="4479854"/>
          </a:xfrm>
        </p:spPr>
        <p:txBody>
          <a:bodyPr/>
          <a:lstStyle>
            <a:lvl1pPr marL="239601" indent="-239601">
              <a:buFont typeface="Arial"/>
              <a:buChar char="•"/>
              <a:defRPr sz="1677">
                <a:solidFill>
                  <a:schemeClr val="tx1"/>
                </a:solidFill>
              </a:defRPr>
            </a:lvl1pPr>
            <a:lvl2pPr marL="622964" indent="-239601">
              <a:buFont typeface="Arial"/>
              <a:buChar char="•"/>
              <a:defRPr sz="1677">
                <a:solidFill>
                  <a:schemeClr val="tx1"/>
                </a:solidFill>
              </a:defRPr>
            </a:lvl2pPr>
            <a:lvl3pPr marL="958406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3pPr>
            <a:lvl4pPr marL="1341768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4pPr>
            <a:lvl5pPr marL="1725130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5pPr>
            <a:lvl6pPr>
              <a:defRPr sz="1342"/>
            </a:lvl6pPr>
            <a:lvl7pPr>
              <a:defRPr sz="1342"/>
            </a:lvl7pPr>
            <a:lvl8pPr>
              <a:defRPr sz="1342"/>
            </a:lvl8pPr>
            <a:lvl9pPr>
              <a:defRPr sz="13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6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000" y="108000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5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504079" y="3182945"/>
            <a:ext cx="4489580" cy="3384917"/>
          </a:xfrm>
        </p:spPr>
        <p:txBody>
          <a:bodyPr/>
          <a:lstStyle>
            <a:lvl1pPr marL="287522" indent="-287522">
              <a:buFont typeface="Arial"/>
              <a:buChar char="•"/>
              <a:defRPr sz="1677">
                <a:solidFill>
                  <a:schemeClr val="tx1"/>
                </a:solidFill>
              </a:defRPr>
            </a:lvl1pPr>
            <a:lvl2pPr marL="622964" indent="-239601">
              <a:buFont typeface="Arial"/>
              <a:buChar char="•"/>
              <a:defRPr sz="1677">
                <a:solidFill>
                  <a:schemeClr val="tx1"/>
                </a:solidFill>
              </a:defRPr>
            </a:lvl2pPr>
            <a:lvl3pPr marL="958406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3pPr>
            <a:lvl4pPr marL="1341768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4pPr>
            <a:lvl5pPr marL="1725130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0"/>
          </p:nvPr>
        </p:nvSpPr>
        <p:spPr>
          <a:xfrm>
            <a:off x="5225348" y="3182945"/>
            <a:ext cx="4490531" cy="3384917"/>
          </a:xfrm>
        </p:spPr>
        <p:txBody>
          <a:bodyPr/>
          <a:lstStyle>
            <a:lvl1pPr marL="287522" indent="-287522">
              <a:buFont typeface="Arial"/>
              <a:buChar char="•"/>
              <a:defRPr sz="1677">
                <a:solidFill>
                  <a:schemeClr val="tx1"/>
                </a:solidFill>
              </a:defRPr>
            </a:lvl1pPr>
            <a:lvl2pPr marL="622964" indent="-239601">
              <a:buFont typeface="Arial"/>
              <a:buChar char="•"/>
              <a:defRPr sz="1677">
                <a:solidFill>
                  <a:schemeClr val="tx1"/>
                </a:solidFill>
              </a:defRPr>
            </a:lvl2pPr>
            <a:lvl3pPr marL="958406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3pPr>
            <a:lvl4pPr marL="1341768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4pPr>
            <a:lvl5pPr marL="1725130" indent="-191681">
              <a:buFont typeface="Arial"/>
              <a:buChar char="•"/>
              <a:defRPr sz="167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1"/>
          </p:nvPr>
        </p:nvSpPr>
        <p:spPr>
          <a:xfrm>
            <a:off x="5225348" y="2088000"/>
            <a:ext cx="4490531" cy="956360"/>
          </a:xfrm>
        </p:spPr>
        <p:txBody>
          <a:bodyPr anchor="t" anchorCtr="0"/>
          <a:lstStyle>
            <a:lvl1pPr marL="0" indent="0">
              <a:buNone/>
              <a:defRPr sz="2012" b="1">
                <a:solidFill>
                  <a:schemeClr val="tx1"/>
                </a:solidFill>
              </a:defRPr>
            </a:lvl1pPr>
            <a:lvl2pPr marL="383362" indent="0">
              <a:buNone/>
              <a:defRPr sz="1677" b="1"/>
            </a:lvl2pPr>
            <a:lvl3pPr marL="766724" indent="0">
              <a:buNone/>
              <a:defRPr sz="1509" b="1"/>
            </a:lvl3pPr>
            <a:lvl4pPr marL="1150087" indent="0">
              <a:buNone/>
              <a:defRPr sz="1342" b="1"/>
            </a:lvl4pPr>
            <a:lvl5pPr marL="1533449" indent="0">
              <a:buNone/>
              <a:defRPr sz="1342" b="1"/>
            </a:lvl5pPr>
            <a:lvl6pPr marL="1916811" indent="0">
              <a:buNone/>
              <a:defRPr sz="1342" b="1"/>
            </a:lvl6pPr>
            <a:lvl7pPr marL="2300173" indent="0">
              <a:buNone/>
              <a:defRPr sz="1342" b="1"/>
            </a:lvl7pPr>
            <a:lvl8pPr marL="2683535" indent="0">
              <a:buNone/>
              <a:defRPr sz="1342" b="1"/>
            </a:lvl8pPr>
            <a:lvl9pPr marL="3066898" indent="0">
              <a:buNone/>
              <a:defRPr sz="13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idx="12"/>
          </p:nvPr>
        </p:nvSpPr>
        <p:spPr>
          <a:xfrm>
            <a:off x="503129" y="2088000"/>
            <a:ext cx="4490531" cy="956360"/>
          </a:xfrm>
        </p:spPr>
        <p:txBody>
          <a:bodyPr anchor="t" anchorCtr="0"/>
          <a:lstStyle>
            <a:lvl1pPr marL="0" indent="0">
              <a:buNone/>
              <a:defRPr sz="2012" b="1">
                <a:solidFill>
                  <a:schemeClr val="tx1"/>
                </a:solidFill>
              </a:defRPr>
            </a:lvl1pPr>
            <a:lvl2pPr marL="383362" indent="0">
              <a:buNone/>
              <a:defRPr sz="1677" b="1"/>
            </a:lvl2pPr>
            <a:lvl3pPr marL="766724" indent="0">
              <a:buNone/>
              <a:defRPr sz="1509" b="1"/>
            </a:lvl3pPr>
            <a:lvl4pPr marL="1150087" indent="0">
              <a:buNone/>
              <a:defRPr sz="1342" b="1"/>
            </a:lvl4pPr>
            <a:lvl5pPr marL="1533449" indent="0">
              <a:buNone/>
              <a:defRPr sz="1342" b="1"/>
            </a:lvl5pPr>
            <a:lvl6pPr marL="1916811" indent="0">
              <a:buNone/>
              <a:defRPr sz="1342" b="1"/>
            </a:lvl6pPr>
            <a:lvl7pPr marL="2300173" indent="0">
              <a:buNone/>
              <a:defRPr sz="1342" b="1"/>
            </a:lvl7pPr>
            <a:lvl8pPr marL="2683535" indent="0">
              <a:buNone/>
              <a:defRPr sz="1342" b="1"/>
            </a:lvl8pPr>
            <a:lvl9pPr marL="3066898" indent="0">
              <a:buNone/>
              <a:defRPr sz="13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tsikko 1"/>
          <p:cNvSpPr>
            <a:spLocks noGrp="1"/>
          </p:cNvSpPr>
          <p:nvPr>
            <p:ph type="title"/>
          </p:nvPr>
        </p:nvSpPr>
        <p:spPr>
          <a:xfrm>
            <a:off x="503129" y="373499"/>
            <a:ext cx="7272632" cy="1200323"/>
          </a:xfrm>
        </p:spPr>
        <p:txBody>
          <a:bodyPr/>
          <a:lstStyle>
            <a:lvl1pPr>
              <a:defRPr sz="301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8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000" y="108000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75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42" y="2104232"/>
            <a:ext cx="8817769" cy="2458244"/>
          </a:xfrm>
        </p:spPr>
        <p:txBody>
          <a:bodyPr anchor="b"/>
          <a:lstStyle>
            <a:lvl1pPr>
              <a:defRPr sz="40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542" y="4589472"/>
            <a:ext cx="8817769" cy="1500187"/>
          </a:xfrm>
        </p:spPr>
        <p:txBody>
          <a:bodyPr/>
          <a:lstStyle>
            <a:lvl1pPr marL="0" indent="0">
              <a:buNone/>
              <a:defRPr sz="2012" b="1">
                <a:solidFill>
                  <a:schemeClr val="tx1"/>
                </a:solidFill>
              </a:defRPr>
            </a:lvl1pPr>
            <a:lvl2pPr marL="38336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2pPr>
            <a:lvl3pPr marL="766724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3pPr>
            <a:lvl4pPr marL="1150087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4pPr>
            <a:lvl5pPr marL="1533449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5pPr>
            <a:lvl6pPr marL="1916811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6pPr>
            <a:lvl7pPr marL="2300173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7pPr>
            <a:lvl8pPr marL="2683535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8pPr>
            <a:lvl9pPr marL="3066898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" y="507292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2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223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019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328" y="606257"/>
            <a:ext cx="6094779" cy="3710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1151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hite &amp;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328" y="606257"/>
            <a:ext cx="6094779" cy="37107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8216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hite &amp;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328" y="606257"/>
            <a:ext cx="6094779" cy="37107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78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15" y="1713713"/>
            <a:ext cx="9492470" cy="3731511"/>
          </a:xfrm>
        </p:spPr>
        <p:txBody>
          <a:bodyPr/>
          <a:lstStyle/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515" y="908720"/>
            <a:ext cx="9492470" cy="5199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5516" y="357550"/>
            <a:ext cx="9492470" cy="499307"/>
          </a:xfrm>
        </p:spPr>
        <p:txBody>
          <a:bodyPr/>
          <a:lstStyle/>
          <a:p>
            <a:r>
              <a:rPr lang="en-US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879635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223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019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328" y="606257"/>
            <a:ext cx="6094779" cy="37107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7569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223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019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328" y="606257"/>
            <a:ext cx="6094779" cy="3710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501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2235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019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328" y="606257"/>
            <a:ext cx="6094779" cy="3710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8434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223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019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328" y="606257"/>
            <a:ext cx="6094779" cy="3710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2675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10223500" cy="6858000"/>
          </a:xfrm>
        </p:spPr>
        <p:txBody>
          <a:bodyPr/>
          <a:lstStyle>
            <a:lvl1pPr marL="0" indent="0">
              <a:buNone/>
              <a:defRPr sz="2683"/>
            </a:lvl1pPr>
            <a:lvl2pPr marL="383362" indent="0">
              <a:buNone/>
              <a:defRPr sz="2348"/>
            </a:lvl2pPr>
            <a:lvl3pPr marL="766724" indent="0">
              <a:buNone/>
              <a:defRPr sz="2012"/>
            </a:lvl3pPr>
            <a:lvl4pPr marL="1150087" indent="0">
              <a:buNone/>
              <a:defRPr sz="1677"/>
            </a:lvl4pPr>
            <a:lvl5pPr marL="1533449" indent="0">
              <a:buNone/>
              <a:defRPr sz="1677"/>
            </a:lvl5pPr>
            <a:lvl6pPr marL="1916811" indent="0">
              <a:buNone/>
              <a:defRPr sz="1677"/>
            </a:lvl6pPr>
            <a:lvl7pPr marL="2300173" indent="0">
              <a:buNone/>
              <a:defRPr sz="1677"/>
            </a:lvl7pPr>
            <a:lvl8pPr marL="2683535" indent="0">
              <a:buNone/>
              <a:defRPr sz="1677"/>
            </a:lvl8pPr>
            <a:lvl9pPr marL="3066898" indent="0">
              <a:buNone/>
              <a:defRPr sz="167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492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42" y="2104232"/>
            <a:ext cx="8817769" cy="2458244"/>
          </a:xfrm>
        </p:spPr>
        <p:txBody>
          <a:bodyPr anchor="b"/>
          <a:lstStyle>
            <a:lvl1pPr>
              <a:defRPr sz="40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542" y="4589472"/>
            <a:ext cx="8817769" cy="1500187"/>
          </a:xfrm>
        </p:spPr>
        <p:txBody>
          <a:bodyPr/>
          <a:lstStyle>
            <a:lvl1pPr marL="0" indent="0">
              <a:buNone/>
              <a:defRPr sz="2012" b="1">
                <a:solidFill>
                  <a:schemeClr val="tx1"/>
                </a:solidFill>
              </a:defRPr>
            </a:lvl1pPr>
            <a:lvl2pPr marL="38336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2pPr>
            <a:lvl3pPr marL="766724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3pPr>
            <a:lvl4pPr marL="1150087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4pPr>
            <a:lvl5pPr marL="1533449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5pPr>
            <a:lvl6pPr marL="1916811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6pPr>
            <a:lvl7pPr marL="2300173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7pPr>
            <a:lvl8pPr marL="2683535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8pPr>
            <a:lvl9pPr marL="3066898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" y="507292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44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/>
          <p:cNvSpPr>
            <a:spLocks noGrp="1"/>
          </p:cNvSpPr>
          <p:nvPr>
            <p:ph type="pic" idx="13"/>
          </p:nvPr>
        </p:nvSpPr>
        <p:spPr>
          <a:xfrm>
            <a:off x="241500" y="2109788"/>
            <a:ext cx="9740500" cy="4536000"/>
          </a:xfrm>
        </p:spPr>
        <p:txBody>
          <a:bodyPr/>
          <a:lstStyle>
            <a:lvl1pPr marL="0" indent="0">
              <a:buNone/>
              <a:defRPr sz="2683"/>
            </a:lvl1pPr>
            <a:lvl2pPr marL="383362" indent="0">
              <a:buNone/>
              <a:defRPr sz="2348"/>
            </a:lvl2pPr>
            <a:lvl3pPr marL="766724" indent="0">
              <a:buNone/>
              <a:defRPr sz="2012"/>
            </a:lvl3pPr>
            <a:lvl4pPr marL="1150087" indent="0">
              <a:buNone/>
              <a:defRPr sz="1677"/>
            </a:lvl4pPr>
            <a:lvl5pPr marL="1533449" indent="0">
              <a:buNone/>
              <a:defRPr sz="1677"/>
            </a:lvl5pPr>
            <a:lvl6pPr marL="1916811" indent="0">
              <a:buNone/>
              <a:defRPr sz="1677"/>
            </a:lvl6pPr>
            <a:lvl7pPr marL="2300173" indent="0">
              <a:buNone/>
              <a:defRPr sz="1677"/>
            </a:lvl7pPr>
            <a:lvl8pPr marL="2683535" indent="0">
              <a:buNone/>
              <a:defRPr sz="1677"/>
            </a:lvl8pPr>
            <a:lvl9pPr marL="3066898" indent="0">
              <a:buNone/>
              <a:defRPr sz="1677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075" y="941480"/>
            <a:ext cx="7156450" cy="1161958"/>
          </a:xfrm>
        </p:spPr>
        <p:txBody>
          <a:bodyPr/>
          <a:lstStyle>
            <a:lvl1pPr>
              <a:defRPr sz="2683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076" y="414085"/>
            <a:ext cx="6385216" cy="517252"/>
          </a:xfrm>
        </p:spPr>
        <p:txBody>
          <a:bodyPr anchor="t" anchorCtr="0"/>
          <a:lstStyle>
            <a:lvl1pPr marL="0" indent="0">
              <a:buNone/>
              <a:defRPr sz="1677" b="1"/>
            </a:lvl1pPr>
            <a:lvl2pPr marL="383362" indent="0">
              <a:buNone/>
              <a:defRPr sz="1677" b="1"/>
            </a:lvl2pPr>
            <a:lvl3pPr marL="766724" indent="0">
              <a:buNone/>
              <a:defRPr sz="1509" b="1"/>
            </a:lvl3pPr>
            <a:lvl4pPr marL="1150087" indent="0">
              <a:buNone/>
              <a:defRPr sz="1342" b="1"/>
            </a:lvl4pPr>
            <a:lvl5pPr marL="1533449" indent="0">
              <a:buNone/>
              <a:defRPr sz="1342" b="1"/>
            </a:lvl5pPr>
            <a:lvl6pPr marL="1916811" indent="0">
              <a:buNone/>
              <a:defRPr sz="1342" b="1"/>
            </a:lvl6pPr>
            <a:lvl7pPr marL="2300173" indent="0">
              <a:buNone/>
              <a:defRPr sz="1342" b="1"/>
            </a:lvl7pPr>
            <a:lvl8pPr marL="2683535" indent="0">
              <a:buNone/>
              <a:defRPr sz="1342" b="1"/>
            </a:lvl8pPr>
            <a:lvl9pPr marL="3066898" indent="0">
              <a:buNone/>
              <a:defRPr sz="134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000" y="108000"/>
            <a:ext cx="2001270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5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515" y="1713713"/>
            <a:ext cx="4624537" cy="373151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3448" y="1713713"/>
            <a:ext cx="4624537" cy="373151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6936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t blocks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7" y="1713713"/>
            <a:ext cx="4621351" cy="357375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10794" indent="0">
              <a:buNone/>
              <a:defRPr sz="1800" b="1"/>
            </a:lvl2pPr>
            <a:lvl3pPr marL="821588" indent="0">
              <a:buNone/>
              <a:defRPr sz="1600" b="1"/>
            </a:lvl3pPr>
            <a:lvl4pPr marL="1232383" indent="0">
              <a:buNone/>
              <a:defRPr sz="1400" b="1"/>
            </a:lvl4pPr>
            <a:lvl5pPr marL="1643177" indent="0">
              <a:buNone/>
              <a:defRPr sz="1400" b="1"/>
            </a:lvl5pPr>
            <a:lvl6pPr marL="2053971" indent="0">
              <a:buNone/>
              <a:defRPr sz="1400" b="1"/>
            </a:lvl6pPr>
            <a:lvl7pPr marL="2464765" indent="0">
              <a:buNone/>
              <a:defRPr sz="1400" b="1"/>
            </a:lvl7pPr>
            <a:lvl8pPr marL="2875559" indent="0">
              <a:buNone/>
              <a:defRPr sz="1400" b="1"/>
            </a:lvl8pPr>
            <a:lvl9pPr marL="3286354" indent="0">
              <a:buNone/>
              <a:defRPr sz="1400" b="1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515" y="2214423"/>
            <a:ext cx="4624537" cy="32308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3449" y="1713713"/>
            <a:ext cx="4624536" cy="357375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10794" indent="0">
              <a:buNone/>
              <a:defRPr sz="1800" b="1"/>
            </a:lvl2pPr>
            <a:lvl3pPr marL="821588" indent="0">
              <a:buNone/>
              <a:defRPr sz="1600" b="1"/>
            </a:lvl3pPr>
            <a:lvl4pPr marL="1232383" indent="0">
              <a:buNone/>
              <a:defRPr sz="1400" b="1"/>
            </a:lvl4pPr>
            <a:lvl5pPr marL="1643177" indent="0">
              <a:buNone/>
              <a:defRPr sz="1400" b="1"/>
            </a:lvl5pPr>
            <a:lvl6pPr marL="2053971" indent="0">
              <a:buNone/>
              <a:defRPr sz="1400" b="1"/>
            </a:lvl6pPr>
            <a:lvl7pPr marL="2464765" indent="0">
              <a:buNone/>
              <a:defRPr sz="1400" b="1"/>
            </a:lvl7pPr>
            <a:lvl8pPr marL="2875559" indent="0">
              <a:buNone/>
              <a:defRPr sz="1400" b="1"/>
            </a:lvl8pPr>
            <a:lvl9pPr marL="3286354" indent="0">
              <a:buNone/>
              <a:defRPr sz="1400" b="1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3449" y="2214423"/>
            <a:ext cx="4624536" cy="32308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3130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locks (subtitles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515" y="2214423"/>
            <a:ext cx="4624536" cy="32308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3450" y="2214423"/>
            <a:ext cx="4624536" cy="32308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515" y="908720"/>
            <a:ext cx="9492470" cy="5199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365516" y="357550"/>
            <a:ext cx="9492470" cy="499307"/>
          </a:xfrm>
        </p:spPr>
        <p:txBody>
          <a:bodyPr/>
          <a:lstStyle/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68687" y="1713713"/>
            <a:ext cx="4621351" cy="357375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10794" indent="0">
              <a:buNone/>
              <a:defRPr sz="1800" b="1"/>
            </a:lvl2pPr>
            <a:lvl3pPr marL="821588" indent="0">
              <a:buNone/>
              <a:defRPr sz="1600" b="1"/>
            </a:lvl3pPr>
            <a:lvl4pPr marL="1232383" indent="0">
              <a:buNone/>
              <a:defRPr sz="1400" b="1"/>
            </a:lvl4pPr>
            <a:lvl5pPr marL="1643177" indent="0">
              <a:buNone/>
              <a:defRPr sz="1400" b="1"/>
            </a:lvl5pPr>
            <a:lvl6pPr marL="2053971" indent="0">
              <a:buNone/>
              <a:defRPr sz="1400" b="1"/>
            </a:lvl6pPr>
            <a:lvl7pPr marL="2464765" indent="0">
              <a:buNone/>
              <a:defRPr sz="1400" b="1"/>
            </a:lvl7pPr>
            <a:lvl8pPr marL="2875559" indent="0">
              <a:buNone/>
              <a:defRPr sz="1400" b="1"/>
            </a:lvl8pPr>
            <a:lvl9pPr marL="3286354" indent="0">
              <a:buNone/>
              <a:defRPr sz="1400" b="1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3449" y="1713713"/>
            <a:ext cx="4624536" cy="357375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10794" indent="0">
              <a:buNone/>
              <a:defRPr sz="1800" b="1"/>
            </a:lvl2pPr>
            <a:lvl3pPr marL="821588" indent="0">
              <a:buNone/>
              <a:defRPr sz="1600" b="1"/>
            </a:lvl3pPr>
            <a:lvl4pPr marL="1232383" indent="0">
              <a:buNone/>
              <a:defRPr sz="1400" b="1"/>
            </a:lvl4pPr>
            <a:lvl5pPr marL="1643177" indent="0">
              <a:buNone/>
              <a:defRPr sz="1400" b="1"/>
            </a:lvl5pPr>
            <a:lvl6pPr marL="2053971" indent="0">
              <a:buNone/>
              <a:defRPr sz="1400" b="1"/>
            </a:lvl6pPr>
            <a:lvl7pPr marL="2464765" indent="0">
              <a:buNone/>
              <a:defRPr sz="1400" b="1"/>
            </a:lvl7pPr>
            <a:lvl8pPr marL="2875559" indent="0">
              <a:buNone/>
              <a:defRPr sz="1400" b="1"/>
            </a:lvl8pPr>
            <a:lvl9pPr marL="3286354" indent="0">
              <a:buNone/>
              <a:defRPr sz="1400" b="1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08259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15" y="1713713"/>
            <a:ext cx="7301900" cy="3731511"/>
          </a:xfrm>
        </p:spPr>
        <p:txBody>
          <a:bodyPr/>
          <a:lstStyle/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1504" y="1713713"/>
            <a:ext cx="1826481" cy="373151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Vedä kuva paikkamerkkiin tai lisää napsauttamalla kuvaketta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65240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15" y="1713713"/>
            <a:ext cx="5475334" cy="3659503"/>
          </a:xfrm>
        </p:spPr>
        <p:txBody>
          <a:bodyPr/>
          <a:lstStyle/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07035" y="1713713"/>
            <a:ext cx="3650950" cy="365950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Vedä kuva paikkamerkkiin tai lisää napsauttamalla kuvaketta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2457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5206" y="188640"/>
            <a:ext cx="9793088" cy="54006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Vedä kuva paikkamerkkiin tai lisää napsauttamalla kuvaketta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581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alkki_ala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3639"/>
            <a:ext cx="10223500" cy="12608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516" y="357549"/>
            <a:ext cx="9492470" cy="1058192"/>
          </a:xfrm>
          <a:prstGeom prst="rect">
            <a:avLst/>
          </a:prstGeom>
        </p:spPr>
        <p:txBody>
          <a:bodyPr vert="horz" lIns="32346" tIns="32346" rIns="32346" bIns="32346" rtlCol="0" anchor="t" anchorCtr="0">
            <a:noAutofit/>
          </a:bodyPr>
          <a:lstStyle/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515" y="1713713"/>
            <a:ext cx="9492470" cy="3803519"/>
          </a:xfrm>
          <a:prstGeom prst="rect">
            <a:avLst/>
          </a:prstGeom>
        </p:spPr>
        <p:txBody>
          <a:bodyPr vert="horz" lIns="32346" tIns="32346" rIns="32346" bIns="32346" rtlCol="0">
            <a:noAutofit/>
          </a:bodyPr>
          <a:lstStyle/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3221157" y="6429719"/>
            <a:ext cx="1098505" cy="142891"/>
          </a:xfrm>
          <a:prstGeom prst="rect">
            <a:avLst/>
          </a:prstGeom>
        </p:spPr>
        <p:txBody>
          <a:bodyPr vert="horz" lIns="32346" tIns="32346" rIns="32346" bIns="32346" rtlCol="0" anchor="ctr" anchorCtr="0">
            <a:noAutofit/>
          </a:bodyPr>
          <a:lstStyle>
            <a:lvl1pPr algn="l">
              <a:defRPr sz="600" spc="-36" baseline="0">
                <a:solidFill>
                  <a:schemeClr val="bg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662" y="6429719"/>
            <a:ext cx="5476090" cy="142891"/>
          </a:xfrm>
          <a:prstGeom prst="rect">
            <a:avLst/>
          </a:prstGeom>
        </p:spPr>
        <p:txBody>
          <a:bodyPr vert="horz" lIns="32346" tIns="32346" rIns="32346" bIns="32346" rtlCol="0" anchor="ctr" anchorCtr="0">
            <a:noAutofit/>
          </a:bodyPr>
          <a:lstStyle>
            <a:lvl1pPr algn="l">
              <a:defRPr sz="600" spc="-36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Presentation name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8905" y="6430433"/>
            <a:ext cx="361853" cy="142177"/>
          </a:xfrm>
          <a:prstGeom prst="rect">
            <a:avLst/>
          </a:prstGeom>
        </p:spPr>
        <p:txBody>
          <a:bodyPr vert="horz" lIns="32346" tIns="32346" rIns="32346" bIns="32346" rtlCol="0" anchor="ctr" anchorCtr="0">
            <a:noAutofit/>
          </a:bodyPr>
          <a:lstStyle>
            <a:lvl1pPr algn="l">
              <a:defRPr sz="600" spc="-36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 descr="logo_al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6" y="5793059"/>
            <a:ext cx="1800200" cy="7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951" r:id="rId2"/>
    <p:sldLayoutId id="2147483659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5" r:id="rId9"/>
    <p:sldLayoutId id="2147483723" r:id="rId10"/>
    <p:sldLayoutId id="2147483654" r:id="rId11"/>
    <p:sldLayoutId id="2147483655" r:id="rId12"/>
    <p:sldLayoutId id="2147483952" r:id="rId13"/>
    <p:sldLayoutId id="2147483953" r:id="rId14"/>
    <p:sldLayoutId id="2147483979" r:id="rId15"/>
  </p:sldLayoutIdLst>
  <p:transition spd="med">
    <p:fade/>
  </p:transition>
  <p:hf hdr="0"/>
  <p:txStyles>
    <p:titleStyle>
      <a:lvl1pPr algn="l" defTabSz="821588" rtl="0" eaLnBrk="1" latinLnBrk="0" hangingPunct="1">
        <a:lnSpc>
          <a:spcPct val="95000"/>
        </a:lnSpc>
        <a:spcBef>
          <a:spcPct val="0"/>
        </a:spcBef>
        <a:buNone/>
        <a:defRPr sz="3200" b="1" kern="1200" spc="-36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20933" indent="-320933" algn="l" defTabSz="821588" rtl="0" eaLnBrk="1" latinLnBrk="0" hangingPunct="1">
        <a:spcBef>
          <a:spcPts val="0"/>
        </a:spcBef>
        <a:spcAft>
          <a:spcPts val="539"/>
        </a:spcAft>
        <a:buFont typeface="Wingdings" pitchFamily="2" charset="2"/>
        <a:buChar char="§"/>
        <a:defRPr sz="2400" kern="1200" spc="-36" baseline="0">
          <a:solidFill>
            <a:srgbClr val="000000"/>
          </a:solidFill>
          <a:latin typeface="+mn-lt"/>
          <a:ea typeface="+mn-ea"/>
          <a:cs typeface="+mn-cs"/>
        </a:defRPr>
      </a:lvl1pPr>
      <a:lvl2pPr marL="641866" indent="-320933" algn="l" defTabSz="821588" rtl="0" eaLnBrk="1" latinLnBrk="0" hangingPunct="1">
        <a:spcBef>
          <a:spcPts val="0"/>
        </a:spcBef>
        <a:spcAft>
          <a:spcPts val="539"/>
        </a:spcAft>
        <a:buFont typeface="Arial" pitchFamily="34" charset="0"/>
        <a:buChar char="–"/>
        <a:defRPr sz="2000" kern="1200" spc="-36" baseline="0">
          <a:solidFill>
            <a:srgbClr val="000000"/>
          </a:solidFill>
          <a:latin typeface="+mn-lt"/>
          <a:ea typeface="+mn-ea"/>
          <a:cs typeface="+mn-cs"/>
        </a:defRPr>
      </a:lvl2pPr>
      <a:lvl3pPr marL="962799" indent="-320933" algn="l" defTabSz="821588" rtl="0" eaLnBrk="1" latinLnBrk="0" hangingPunct="1">
        <a:spcBef>
          <a:spcPts val="0"/>
        </a:spcBef>
        <a:spcAft>
          <a:spcPts val="539"/>
        </a:spcAft>
        <a:buFont typeface="Wingdings" pitchFamily="2" charset="2"/>
        <a:buChar char="§"/>
        <a:defRPr sz="1800" kern="1200" spc="-36" baseline="0">
          <a:solidFill>
            <a:srgbClr val="000000"/>
          </a:solidFill>
          <a:latin typeface="+mn-lt"/>
          <a:ea typeface="+mn-ea"/>
          <a:cs typeface="+mn-cs"/>
        </a:defRPr>
      </a:lvl3pPr>
      <a:lvl4pPr marL="962798" indent="0" algn="l" defTabSz="821588" rtl="0" eaLnBrk="1" latinLnBrk="0" hangingPunct="1">
        <a:spcBef>
          <a:spcPts val="0"/>
        </a:spcBef>
        <a:spcAft>
          <a:spcPts val="539"/>
        </a:spcAft>
        <a:buFont typeface="Arial" pitchFamily="34" charset="0"/>
        <a:buNone/>
        <a:defRPr sz="1300" kern="1200" spc="-36" baseline="0">
          <a:solidFill>
            <a:srgbClr val="000000"/>
          </a:solidFill>
          <a:latin typeface="+mn-lt"/>
          <a:ea typeface="+mn-ea"/>
          <a:cs typeface="+mn-cs"/>
        </a:defRPr>
      </a:lvl4pPr>
      <a:lvl5pPr marL="1613224" indent="-320933" algn="l" defTabSz="821588" rtl="0" eaLnBrk="1" latinLnBrk="0" hangingPunct="1">
        <a:spcBef>
          <a:spcPts val="0"/>
        </a:spcBef>
        <a:spcAft>
          <a:spcPts val="539"/>
        </a:spcAft>
        <a:buFont typeface="Wingdings" pitchFamily="2" charset="2"/>
        <a:buChar char="§"/>
        <a:defRPr sz="1300" kern="1200" spc="-36" baseline="0">
          <a:solidFill>
            <a:srgbClr val="000000"/>
          </a:solidFill>
          <a:latin typeface="+mn-lt"/>
          <a:ea typeface="+mn-ea"/>
          <a:cs typeface="+mn-cs"/>
        </a:defRPr>
      </a:lvl5pPr>
      <a:lvl6pPr marL="2259368" indent="-205397" algn="l" defTabSz="8215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0162" indent="-205397" algn="l" defTabSz="8215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0957" indent="-205397" algn="l" defTabSz="8215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751" indent="-205397" algn="l" defTabSz="8215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215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794" algn="l" defTabSz="8215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588" algn="l" defTabSz="8215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2383" algn="l" defTabSz="8215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3177" algn="l" defTabSz="8215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3971" algn="l" defTabSz="8215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4765" algn="l" defTabSz="8215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5559" algn="l" defTabSz="8215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6354" algn="l" defTabSz="8215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11176" y="606257"/>
            <a:ext cx="9195826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11176" y="2425708"/>
            <a:ext cx="9195826" cy="41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sz="1342" dirty="0"/>
              <a:t>kuudes taso</a:t>
            </a:r>
          </a:p>
          <a:p>
            <a:pPr lvl="6"/>
            <a:r>
              <a:rPr lang="fi-FI" sz="1342" dirty="0"/>
              <a:t>seitsemäs taso</a:t>
            </a:r>
          </a:p>
          <a:p>
            <a:pPr lvl="7"/>
            <a:r>
              <a:rPr lang="fi-FI" sz="1342" dirty="0"/>
              <a:t>kahdeksas taso</a:t>
            </a:r>
          </a:p>
          <a:p>
            <a:pPr lvl="8"/>
            <a:r>
              <a:rPr lang="fi-FI" sz="1342" dirty="0"/>
              <a:t>yhdeksäs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8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6" r:id="rId21"/>
  </p:sldLayoutIdLst>
  <p:hf sldNum="0" hdr="0" dt="0"/>
  <p:txStyles>
    <p:titleStyle>
      <a:lvl1pPr algn="l" defTabSz="383362" rtl="0" eaLnBrk="1" latinLnBrk="0" hangingPunct="1">
        <a:lnSpc>
          <a:spcPct val="100000"/>
        </a:lnSpc>
        <a:spcBef>
          <a:spcPts val="0"/>
        </a:spcBef>
        <a:buNone/>
        <a:defRPr sz="5031" b="1" i="0" kern="1200">
          <a:solidFill>
            <a:schemeClr val="tx1"/>
          </a:solidFill>
          <a:latin typeface="PT Sans"/>
          <a:ea typeface="+mj-ea"/>
          <a:cs typeface="PT Sans"/>
        </a:defRPr>
      </a:lvl1pPr>
    </p:titleStyle>
    <p:bodyStyle>
      <a:lvl1pPr marL="287522" indent="-287522" algn="l" defTabSz="383362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77" kern="1200">
          <a:solidFill>
            <a:schemeClr val="tx1"/>
          </a:solidFill>
          <a:latin typeface="+mn-lt"/>
          <a:ea typeface="+mn-ea"/>
          <a:cs typeface="PT Sans"/>
        </a:defRPr>
      </a:lvl1pPr>
      <a:lvl2pPr marL="622964" indent="-239601" algn="l" defTabSz="38336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PT Sans"/>
        </a:defRPr>
      </a:lvl2pPr>
      <a:lvl3pPr marL="958406" indent="-191681" algn="l" defTabSz="383362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77" kern="1200">
          <a:solidFill>
            <a:schemeClr val="tx1"/>
          </a:solidFill>
          <a:latin typeface="+mn-lt"/>
          <a:ea typeface="+mn-ea"/>
          <a:cs typeface="PT Sans"/>
        </a:defRPr>
      </a:lvl3pPr>
      <a:lvl4pPr marL="1341768" indent="-191681" algn="l" defTabSz="38336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PT Sans"/>
        </a:defRPr>
      </a:lvl4pPr>
      <a:lvl5pPr marL="1725130" indent="-191681" algn="l" defTabSz="38336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PT Sans"/>
        </a:defRPr>
      </a:lvl5pPr>
      <a:lvl6pPr marL="2108492" indent="-191681" algn="l" defTabSz="383362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6pPr>
      <a:lvl7pPr marL="2491854" indent="-191681" algn="l" defTabSz="383362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7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75217" indent="-191681" algn="l" defTabSz="383362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7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58579" indent="-191681" algn="l" defTabSz="383362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7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83362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1pPr>
      <a:lvl2pPr marL="383362" algn="l" defTabSz="383362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2pPr>
      <a:lvl3pPr marL="766724" algn="l" defTabSz="383362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3pPr>
      <a:lvl4pPr marL="1150087" algn="l" defTabSz="383362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4pPr>
      <a:lvl5pPr marL="1533449" algn="l" defTabSz="383362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5pPr>
      <a:lvl6pPr marL="1916811" algn="l" defTabSz="383362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6pPr>
      <a:lvl7pPr marL="2300173" algn="l" defTabSz="383362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7pPr>
      <a:lvl8pPr marL="2683535" algn="l" defTabSz="383362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8pPr>
      <a:lvl9pPr marL="3066898" algn="l" defTabSz="383362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eurpub/cky214.283" TargetMode="Externa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6472" y="4293096"/>
            <a:ext cx="9191625" cy="3475037"/>
          </a:xfrm>
        </p:spPr>
        <p:txBody>
          <a:bodyPr/>
          <a:lstStyle/>
          <a:p>
            <a:r>
              <a:rPr lang="en-US" sz="2800" dirty="0"/>
              <a:t>Integrating public mental health literacy (MHL)</a:t>
            </a:r>
            <a:br>
              <a:rPr lang="en-US" sz="2800" dirty="0"/>
            </a:br>
            <a:r>
              <a:rPr lang="en-US" sz="2800" dirty="0"/>
              <a:t>Case example: immigrant women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fi-FI" sz="2800" dirty="0"/>
          </a:p>
        </p:txBody>
      </p:sp>
      <p:pic>
        <p:nvPicPr>
          <p:cNvPr id="4" name="Picture 2" descr="Etusi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96188"/>
            <a:ext cx="17335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8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7D1DF0-D220-4B9C-A760-A0CDAB1C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mHEALTH</a:t>
            </a:r>
            <a:r>
              <a:rPr lang="fi-FI" dirty="0"/>
              <a:t> for MHL </a:t>
            </a:r>
            <a:r>
              <a:rPr lang="fi-FI" dirty="0" err="1"/>
              <a:t>promotion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5384A2-91B3-4121-AD19-EEEB0605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50" y="1484784"/>
            <a:ext cx="4389361" cy="4479854"/>
          </a:xfrm>
        </p:spPr>
        <p:txBody>
          <a:bodyPr/>
          <a:lstStyle/>
          <a:p>
            <a:r>
              <a:rPr lang="en-US" sz="2000" dirty="0"/>
              <a:t>Mass media plays a key role as the most people seek out supplementary information from several mass-media sources</a:t>
            </a:r>
          </a:p>
          <a:p>
            <a:pPr marL="0" indent="0">
              <a:buNone/>
            </a:pPr>
            <a:r>
              <a:rPr lang="en-US" sz="1400" dirty="0"/>
              <a:t>							(WHO 2013)</a:t>
            </a:r>
            <a:endParaRPr lang="fi-FI" sz="1400" dirty="0"/>
          </a:p>
          <a:p>
            <a:r>
              <a:rPr lang="fi-FI" sz="2000" dirty="0" err="1"/>
              <a:t>mHealth</a:t>
            </a:r>
            <a:r>
              <a:rPr lang="fi-FI" sz="2000" dirty="0"/>
              <a:t> </a:t>
            </a:r>
            <a:r>
              <a:rPr lang="fi-FI" sz="2000" dirty="0" err="1"/>
              <a:t>might</a:t>
            </a:r>
            <a:r>
              <a:rPr lang="fi-FI" sz="2000" dirty="0"/>
              <a:t> release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burden</a:t>
            </a:r>
            <a:r>
              <a:rPr lang="fi-FI" sz="2000" dirty="0"/>
              <a:t> </a:t>
            </a:r>
          </a:p>
          <a:p>
            <a:pPr lvl="1"/>
            <a:r>
              <a:rPr lang="en-US" b="0" i="0" dirty="0">
                <a:solidFill>
                  <a:srgbClr val="2E2E2E"/>
                </a:solidFill>
                <a:effectLst/>
              </a:rPr>
              <a:t> psychoeducation and self-screenings for PTSD symptoms and suggest self-help interventions </a:t>
            </a:r>
          </a:p>
          <a:p>
            <a:pPr lvl="1"/>
            <a:r>
              <a:rPr lang="en-US" b="0" i="0" dirty="0">
                <a:solidFill>
                  <a:srgbClr val="2E2E2E"/>
                </a:solidFill>
                <a:effectLst/>
              </a:rPr>
              <a:t>contacting specialized </a:t>
            </a:r>
            <a:r>
              <a:rPr lang="en-US" dirty="0">
                <a:solidFill>
                  <a:srgbClr val="2E2E2E"/>
                </a:solidFill>
              </a:rPr>
              <a:t>mental health services</a:t>
            </a:r>
            <a:endParaRPr lang="en-US" b="0" i="0" dirty="0">
              <a:solidFill>
                <a:srgbClr val="2E2E2E"/>
              </a:solidFill>
              <a:effectLst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2E2E2E"/>
                </a:solidFill>
                <a:effectLst/>
              </a:rPr>
              <a:t>							(</a:t>
            </a:r>
            <a:r>
              <a:rPr lang="en-US" sz="1600" b="0" i="0" dirty="0" err="1">
                <a:solidFill>
                  <a:srgbClr val="2E2E2E"/>
                </a:solidFill>
                <a:effectLst/>
              </a:rPr>
              <a:t>Delara</a:t>
            </a:r>
            <a:r>
              <a:rPr lang="en-US" sz="1600" b="0" i="0" dirty="0">
                <a:solidFill>
                  <a:srgbClr val="2E2E2E"/>
                </a:solidFill>
                <a:effectLst/>
              </a:rPr>
              <a:t> 2016)</a:t>
            </a:r>
          </a:p>
          <a:p>
            <a:pPr marL="0" indent="0">
              <a:buNone/>
            </a:pPr>
            <a:r>
              <a:rPr lang="fi-FI" sz="2000" dirty="0" err="1"/>
              <a:t>Studies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shown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personalized</a:t>
            </a:r>
            <a:r>
              <a:rPr lang="fi-FI" sz="2000" dirty="0"/>
              <a:t> </a:t>
            </a:r>
            <a:r>
              <a:rPr lang="fi-FI" sz="2000" dirty="0" err="1"/>
              <a:t>education</a:t>
            </a:r>
            <a:r>
              <a:rPr lang="fi-FI" sz="2000" dirty="0"/>
              <a:t> </a:t>
            </a:r>
            <a:r>
              <a:rPr lang="fi-FI" sz="2000" dirty="0" err="1"/>
              <a:t>has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effect</a:t>
            </a:r>
            <a:r>
              <a:rPr lang="fi-FI" sz="2000" dirty="0"/>
              <a:t> on </a:t>
            </a:r>
            <a:r>
              <a:rPr lang="fi-FI" sz="2000" dirty="0" err="1"/>
              <a:t>chronic</a:t>
            </a:r>
            <a:r>
              <a:rPr lang="fi-FI" sz="2000" dirty="0"/>
              <a:t> </a:t>
            </a:r>
            <a:r>
              <a:rPr lang="fi-FI" sz="2000" dirty="0" err="1"/>
              <a:t>disease</a:t>
            </a:r>
            <a:r>
              <a:rPr lang="fi-FI" sz="2000" dirty="0"/>
              <a:t> </a:t>
            </a:r>
            <a:r>
              <a:rPr lang="en-US" sz="2000" dirty="0"/>
              <a:t>than multimedia interventions with no personalized contact.  					</a:t>
            </a:r>
            <a:r>
              <a:rPr lang="en-US" sz="1600" dirty="0"/>
              <a:t>(WHO 2013)</a:t>
            </a:r>
          </a:p>
          <a:p>
            <a:pPr marL="0" indent="0">
              <a:buNone/>
            </a:pPr>
            <a:endParaRPr lang="en-US" b="0" i="0" dirty="0">
              <a:solidFill>
                <a:srgbClr val="2E2E2E"/>
              </a:solidFill>
              <a:effectLst/>
              <a:latin typeface="NexusSerif"/>
            </a:endParaRPr>
          </a:p>
          <a:p>
            <a:endParaRPr lang="fi-FI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527320E-6E5A-4952-81F9-3F68AD1481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27501" y="2461988"/>
            <a:ext cx="2200847" cy="3731075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753BFB-EA01-4A82-9ED4-1FA100BB8A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9AF20E-D728-4BD3-896F-AD28FDDE32F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5DA2C7-42D4-4F87-A89F-6AA4BE6E32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84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  <a:endParaRPr lang="fi-FI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Social media and mobile health transform health care are the great strategy for health care originations to improve health literacy</a:t>
            </a:r>
          </a:p>
          <a:p>
            <a:pPr lvl="1"/>
            <a:r>
              <a:rPr lang="en-US" sz="2400" dirty="0"/>
              <a:t>Threats may apply as social media pose higher risks than </a:t>
            </a:r>
            <a:r>
              <a:rPr lang="en-US" sz="2400" dirty="0" err="1"/>
              <a:t>i.e</a:t>
            </a:r>
            <a:r>
              <a:rPr lang="en-US" sz="2400" dirty="0"/>
              <a:t> print </a:t>
            </a:r>
            <a:r>
              <a:rPr lang="en-US" sz="2400" dirty="0" err="1"/>
              <a:t>mendia</a:t>
            </a:r>
            <a:r>
              <a:rPr lang="en-US" sz="2400" dirty="0"/>
              <a:t> -&gt;</a:t>
            </a:r>
            <a:r>
              <a:rPr lang="en-US" sz="2400" b="1" dirty="0"/>
              <a:t>needs to be monitored and moderated!</a:t>
            </a:r>
          </a:p>
          <a:p>
            <a:pPr marL="320933" lvl="1" indent="0">
              <a:buNone/>
            </a:pPr>
            <a:endParaRPr lang="en-US" sz="2400" b="1" dirty="0"/>
          </a:p>
          <a:p>
            <a:pPr marL="320933" lvl="1" indent="0">
              <a:buNone/>
            </a:pPr>
            <a:endParaRPr lang="fi-FI" sz="2400" b="1" dirty="0"/>
          </a:p>
          <a:p>
            <a:endParaRPr lang="en-US" sz="2400" dirty="0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853E1E7C-775D-4573-A093-0BCC579EFF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16494" y="2461988"/>
            <a:ext cx="1822862" cy="37310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228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4D77E2-B53C-487E-B078-4FE29324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F26269-D7C5-4067-90C3-A510682F8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TIXGeneral-Regular"/>
              </a:rPr>
              <a:t>Support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STIXGeneral-Regular"/>
              </a:rPr>
              <a:t>social determinants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TIXGeneral-Regular"/>
              </a:rPr>
              <a:t> of mental health as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STIXGeneral-Regular"/>
              </a:rPr>
              <a:t>Delara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TIXGeneral-Regular"/>
              </a:rPr>
              <a:t> 2016):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STIXGeneral-Regular"/>
              </a:rPr>
              <a:t>social connectedness!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STIXGeneral-Regular"/>
              </a:rPr>
              <a:t> freedom from discrimination and violence!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STIXGeneral-Regular"/>
              </a:rPr>
              <a:t>economic participation!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And </a:t>
            </a:r>
            <a:r>
              <a:rPr lang="fi-FI" sz="2400" u="sng" dirty="0" err="1"/>
              <a:t>interventions</a:t>
            </a:r>
            <a:r>
              <a:rPr lang="fi-FI" sz="2400" u="sng" dirty="0"/>
              <a:t> to </a:t>
            </a:r>
            <a:r>
              <a:rPr lang="fi-FI" sz="2400" u="sng" dirty="0" err="1"/>
              <a:t>promote</a:t>
            </a:r>
            <a:r>
              <a:rPr lang="fi-FI" sz="2400" u="sng" dirty="0"/>
              <a:t> MHL</a:t>
            </a:r>
            <a:r>
              <a:rPr lang="fi-FI" sz="2400" dirty="0"/>
              <a:t>; </a:t>
            </a:r>
            <a:r>
              <a:rPr lang="fi-FI" sz="2400" dirty="0" err="1"/>
              <a:t>regocnition</a:t>
            </a:r>
            <a:r>
              <a:rPr lang="fi-FI" sz="2400" dirty="0"/>
              <a:t>, </a:t>
            </a:r>
            <a:r>
              <a:rPr lang="fi-FI" sz="2400" dirty="0" err="1"/>
              <a:t>knowledge</a:t>
            </a:r>
            <a:r>
              <a:rPr lang="fi-FI" sz="2400" dirty="0"/>
              <a:t> and </a:t>
            </a:r>
            <a:r>
              <a:rPr lang="fi-FI" sz="2400" dirty="0" err="1"/>
              <a:t>attitudes</a:t>
            </a:r>
            <a:r>
              <a:rPr lang="fi-FI" sz="2400" dirty="0"/>
              <a:t> </a:t>
            </a:r>
            <a:r>
              <a:rPr lang="fi-FI" sz="2400" dirty="0" err="1"/>
              <a:t>towards</a:t>
            </a:r>
            <a:r>
              <a:rPr lang="fi-FI" sz="2400" dirty="0"/>
              <a:t> </a:t>
            </a:r>
            <a:r>
              <a:rPr lang="fi-FI" sz="2400" dirty="0" err="1"/>
              <a:t>mental</a:t>
            </a:r>
            <a:r>
              <a:rPr lang="fi-FI" sz="2400" dirty="0"/>
              <a:t> </a:t>
            </a:r>
            <a:r>
              <a:rPr lang="fi-FI" sz="2400" dirty="0" err="1"/>
              <a:t>health</a:t>
            </a:r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A8C76B-341A-4525-A18A-790F1B8B088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7BC55C-ABF3-49F9-867F-4C7B06F066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E9D86F-562F-4CDB-8099-7C19D21E67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551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2620-8885-3012-D29C-CD3B3BC6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questions for the groups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C5A50-7A26-81FE-AA89-CB23060C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b="0" i="0" dirty="0">
                <a:solidFill>
                  <a:srgbClr val="1D2125"/>
                </a:solidFill>
                <a:effectLst/>
                <a:latin typeface="-apple-system"/>
              </a:rPr>
              <a:t>What kind of benefits do you see on understanding mental health literacy in your clinical work?</a:t>
            </a:r>
            <a:br>
              <a:rPr lang="en-US" sz="2400" b="0" i="0" dirty="0">
                <a:solidFill>
                  <a:srgbClr val="1D2125"/>
                </a:solidFill>
                <a:effectLst/>
                <a:latin typeface="-apple-system"/>
              </a:rPr>
            </a:br>
            <a:endParaRPr lang="en-US" sz="2400" b="0" i="0" dirty="0">
              <a:solidFill>
                <a:srgbClr val="1D2125"/>
              </a:solidFill>
              <a:effectLst/>
              <a:latin typeface="-apple-system"/>
            </a:endParaRPr>
          </a:p>
          <a:p>
            <a:pPr algn="l" rtl="0"/>
            <a:r>
              <a:rPr lang="en-US" sz="2400" b="0" i="0" dirty="0">
                <a:solidFill>
                  <a:srgbClr val="1D2125"/>
                </a:solidFill>
                <a:effectLst/>
                <a:latin typeface="-apple-system"/>
              </a:rPr>
              <a:t>What are the main strengths and challenges when supporting patients?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03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related</a:t>
            </a:r>
            <a:r>
              <a:rPr lang="fi-FI" dirty="0"/>
              <a:t> </a:t>
            </a:r>
            <a:r>
              <a:rPr lang="fi-FI" dirty="0" err="1"/>
              <a:t>literature</a:t>
            </a:r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/>
              <a:t>WHO 2013. Health </a:t>
            </a:r>
            <a:r>
              <a:rPr lang="fi-FI" sz="1600" dirty="0" err="1"/>
              <a:t>Literacy</a:t>
            </a:r>
            <a:r>
              <a:rPr lang="fi-FI" sz="1600" dirty="0"/>
              <a:t>.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Solid</a:t>
            </a:r>
            <a:r>
              <a:rPr lang="fi-FI" sz="1600" dirty="0"/>
              <a:t> </a:t>
            </a:r>
            <a:r>
              <a:rPr lang="fi-FI" sz="1600" dirty="0" err="1"/>
              <a:t>Facts</a:t>
            </a:r>
            <a:r>
              <a:rPr lang="fi-FI" sz="1600" dirty="0"/>
              <a:t>. </a:t>
            </a:r>
            <a:r>
              <a:rPr lang="fi-FI" sz="1600" dirty="0" err="1"/>
              <a:t>edit</a:t>
            </a:r>
            <a:r>
              <a:rPr lang="fi-FI" sz="1600" dirty="0"/>
              <a:t>: </a:t>
            </a:r>
            <a:r>
              <a:rPr lang="fi-FI" sz="1600" dirty="0" err="1"/>
              <a:t>Kickbuscg</a:t>
            </a:r>
            <a:r>
              <a:rPr lang="fi-FI" sz="1600" dirty="0"/>
              <a:t> I, </a:t>
            </a:r>
            <a:r>
              <a:rPr lang="fi-FI" sz="1600" dirty="0" err="1"/>
              <a:t>Pelikan</a:t>
            </a:r>
            <a:r>
              <a:rPr lang="fi-FI" sz="1600" dirty="0"/>
              <a:t> J, </a:t>
            </a:r>
            <a:r>
              <a:rPr lang="fi-FI" sz="1600" dirty="0" err="1"/>
              <a:t>Apfel</a:t>
            </a:r>
            <a:r>
              <a:rPr lang="fi-FI" sz="1600" dirty="0"/>
              <a:t> F &amp; </a:t>
            </a:r>
            <a:r>
              <a:rPr lang="fi-FI" sz="1600" dirty="0" err="1"/>
              <a:t>Tsouros</a:t>
            </a:r>
            <a:r>
              <a:rPr lang="fi-FI" sz="1600" dirty="0"/>
              <a:t> A..</a:t>
            </a:r>
          </a:p>
          <a:p>
            <a:r>
              <a:rPr lang="en-US" sz="1600" dirty="0" err="1"/>
              <a:t>Furnham</a:t>
            </a:r>
            <a:r>
              <a:rPr lang="en-US" sz="1600" dirty="0"/>
              <a:t>, A., &amp; Swami, V. (2018). Mental health literacy: A review of what it is and why it matters. </a:t>
            </a:r>
            <a:r>
              <a:rPr lang="en-US" sz="1600" i="1" dirty="0"/>
              <a:t>International Perspectives in Psychology: Research, Practice, Consultation, 7</a:t>
            </a:r>
            <a:r>
              <a:rPr lang="en-US" sz="1600" dirty="0"/>
              <a:t>(4), 240-257.</a:t>
            </a:r>
          </a:p>
          <a:p>
            <a:r>
              <a:rPr lang="en-US" sz="1400" b="0" i="0" dirty="0" err="1">
                <a:solidFill>
                  <a:srgbClr val="000000"/>
                </a:solidFill>
                <a:effectLst/>
              </a:rPr>
              <a:t>Delara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M, "Social Determinants of Immigrant Women’s Mental Health", </a:t>
            </a:r>
            <a:r>
              <a:rPr lang="en-US" sz="1400" b="0" i="1" dirty="0">
                <a:solidFill>
                  <a:srgbClr val="000000"/>
                </a:solidFill>
                <a:effectLst/>
              </a:rPr>
              <a:t>Advances in Public Health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, vol. 2016, Article ID 9730162, 11 pages, 2016. https://doi.org/10.1155/2016/9730162</a:t>
            </a:r>
            <a:endParaRPr lang="fi-FI" sz="1400" dirty="0"/>
          </a:p>
          <a:p>
            <a:r>
              <a:rPr lang="en-US" sz="1600" dirty="0" err="1"/>
              <a:t>Jorm</a:t>
            </a:r>
            <a:r>
              <a:rPr lang="en-US" sz="1600" dirty="0"/>
              <a:t>, A. F. (2000). Mental health literacy. Public knowledge and beliefs about mental disorders. The British Journal of Psychiatry: The Journal of Mental Science, 177, 396–401.</a:t>
            </a:r>
          </a:p>
          <a:p>
            <a:r>
              <a:rPr lang="en-US" sz="1600" dirty="0" err="1"/>
              <a:t>Jorm</a:t>
            </a:r>
            <a:r>
              <a:rPr lang="en-US" sz="1600" dirty="0"/>
              <a:t>, A. F., </a:t>
            </a:r>
            <a:r>
              <a:rPr lang="en-US" sz="1600" dirty="0" err="1"/>
              <a:t>Korten</a:t>
            </a:r>
            <a:r>
              <a:rPr lang="en-US" sz="1600" dirty="0"/>
              <a:t>, A. E., </a:t>
            </a:r>
            <a:r>
              <a:rPr lang="en-US" sz="1600" dirty="0" err="1"/>
              <a:t>Jacomb</a:t>
            </a:r>
            <a:r>
              <a:rPr lang="en-US" sz="1600" dirty="0"/>
              <a:t>, P. A., Christensen, H., Rodgers, B., &amp; Pollitt, P. (1997). “Mental health literacy”: A survey of the public’s ability to </a:t>
            </a:r>
            <a:r>
              <a:rPr lang="en-US" sz="1600" dirty="0" err="1"/>
              <a:t>recognise</a:t>
            </a:r>
            <a:r>
              <a:rPr lang="en-US" sz="1600" dirty="0"/>
              <a:t> mental disorders and their beliefs about the effectiveness of treatment. The Medical Journal of Australia, 166(4), 182–186.</a:t>
            </a:r>
          </a:p>
          <a:p>
            <a:r>
              <a:rPr lang="en-US" sz="1600" dirty="0"/>
              <a:t>Kantor, V., </a:t>
            </a:r>
            <a:r>
              <a:rPr lang="en-US" sz="1600" dirty="0" err="1"/>
              <a:t>Knefel</a:t>
            </a:r>
            <a:r>
              <a:rPr lang="en-US" sz="1600" dirty="0"/>
              <a:t>, M., &amp; Lueger-Schuster, B. (2017). Perceived barriers and facilitators of mental health service utilization in adult trauma survivors: A systematic review. Clinical psychology review, 52, 52–68. https://doi.org/10.1016/j.cpr.2016.12.001</a:t>
            </a:r>
            <a:endParaRPr lang="fi-FI" sz="1600" dirty="0"/>
          </a:p>
          <a:p>
            <a:endParaRPr lang="fi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112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BAB6EB-79D1-F4BE-4DE9-5458E8F6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 err="1"/>
              <a:t>Kutcher</a:t>
            </a:r>
            <a:r>
              <a:rPr lang="fi-FI" sz="1600" dirty="0"/>
              <a:t>, S., </a:t>
            </a:r>
            <a:r>
              <a:rPr lang="fi-FI" sz="1600" dirty="0" err="1"/>
              <a:t>Wei</a:t>
            </a:r>
            <a:r>
              <a:rPr lang="fi-FI" sz="1600" dirty="0"/>
              <a:t>, Y., </a:t>
            </a:r>
            <a:r>
              <a:rPr lang="fi-FI" sz="1600" dirty="0" err="1"/>
              <a:t>Gilberds</a:t>
            </a:r>
            <a:r>
              <a:rPr lang="fi-FI" sz="1600" dirty="0"/>
              <a:t>, H., </a:t>
            </a:r>
            <a:r>
              <a:rPr lang="fi-FI" sz="1600" dirty="0" err="1"/>
              <a:t>Ubuguyu</a:t>
            </a:r>
            <a:r>
              <a:rPr lang="fi-FI" sz="1600" dirty="0"/>
              <a:t>, O., </a:t>
            </a:r>
            <a:r>
              <a:rPr lang="fi-FI" sz="1600" dirty="0" err="1"/>
              <a:t>Njau</a:t>
            </a:r>
            <a:r>
              <a:rPr lang="fi-FI" sz="1600" dirty="0"/>
              <a:t>, T., Brown, A., … </a:t>
            </a:r>
            <a:r>
              <a:rPr lang="fi-FI" sz="1600" dirty="0" err="1"/>
              <a:t>Perkins</a:t>
            </a:r>
            <a:r>
              <a:rPr lang="fi-FI" sz="1600" dirty="0"/>
              <a:t>, K. (2016). A </a:t>
            </a:r>
            <a:r>
              <a:rPr lang="fi-FI" sz="1600" dirty="0" err="1"/>
              <a:t>school</a:t>
            </a:r>
            <a:r>
              <a:rPr lang="fi-FI" sz="1600" dirty="0"/>
              <a:t> </a:t>
            </a:r>
            <a:r>
              <a:rPr lang="fi-FI" sz="1600" dirty="0" err="1"/>
              <a:t>mental</a:t>
            </a:r>
            <a:r>
              <a:rPr lang="fi-FI" sz="1600" dirty="0"/>
              <a:t> </a:t>
            </a:r>
            <a:r>
              <a:rPr lang="fi-FI" sz="1600" dirty="0" err="1"/>
              <a:t>health</a:t>
            </a:r>
            <a:r>
              <a:rPr lang="fi-FI" sz="1600" dirty="0"/>
              <a:t> </a:t>
            </a:r>
            <a:r>
              <a:rPr lang="fi-FI" sz="1600" dirty="0" err="1"/>
              <a:t>literacy</a:t>
            </a:r>
            <a:r>
              <a:rPr lang="fi-FI" sz="1600" dirty="0"/>
              <a:t> </a:t>
            </a:r>
            <a:r>
              <a:rPr lang="fi-FI" sz="1600" dirty="0" err="1"/>
              <a:t>curriculum</a:t>
            </a:r>
            <a:r>
              <a:rPr lang="fi-FI" sz="1600" dirty="0"/>
              <a:t> </a:t>
            </a:r>
            <a:r>
              <a:rPr lang="fi-FI" sz="1600" dirty="0" err="1"/>
              <a:t>resource</a:t>
            </a:r>
            <a:r>
              <a:rPr lang="fi-FI" sz="1600" dirty="0"/>
              <a:t> </a:t>
            </a:r>
            <a:r>
              <a:rPr lang="fi-FI" sz="1600" dirty="0" err="1"/>
              <a:t>training</a:t>
            </a:r>
            <a:r>
              <a:rPr lang="fi-FI" sz="1600" dirty="0"/>
              <a:t> </a:t>
            </a:r>
            <a:r>
              <a:rPr lang="fi-FI" sz="1600" dirty="0" err="1"/>
              <a:t>approach</a:t>
            </a:r>
            <a:r>
              <a:rPr lang="fi-FI" sz="1600" dirty="0"/>
              <a:t>: </a:t>
            </a:r>
            <a:r>
              <a:rPr lang="fi-FI" sz="1600" dirty="0" err="1"/>
              <a:t>effects</a:t>
            </a:r>
            <a:r>
              <a:rPr lang="fi-FI" sz="1600" dirty="0"/>
              <a:t> on </a:t>
            </a:r>
            <a:r>
              <a:rPr lang="fi-FI" sz="1600" dirty="0" err="1"/>
              <a:t>Tanzanian</a:t>
            </a:r>
            <a:r>
              <a:rPr lang="fi-FI" sz="1600" dirty="0"/>
              <a:t> </a:t>
            </a:r>
            <a:r>
              <a:rPr lang="fi-FI" sz="1600" dirty="0" err="1"/>
              <a:t>teachers</a:t>
            </a:r>
            <a:r>
              <a:rPr lang="fi-FI" sz="1600" dirty="0"/>
              <a:t>' </a:t>
            </a:r>
            <a:r>
              <a:rPr lang="fi-FI" sz="1600" dirty="0" err="1"/>
              <a:t>mental</a:t>
            </a:r>
            <a:r>
              <a:rPr lang="fi-FI" sz="1600" dirty="0"/>
              <a:t> </a:t>
            </a:r>
            <a:r>
              <a:rPr lang="fi-FI" sz="1600" dirty="0" err="1"/>
              <a:t>health</a:t>
            </a:r>
            <a:r>
              <a:rPr lang="fi-FI" sz="1600" dirty="0"/>
              <a:t> </a:t>
            </a:r>
            <a:r>
              <a:rPr lang="fi-FI" sz="1600" dirty="0" err="1"/>
              <a:t>knowledge</a:t>
            </a:r>
            <a:r>
              <a:rPr lang="fi-FI" sz="1600" dirty="0"/>
              <a:t>, stigma and help-</a:t>
            </a:r>
            <a:r>
              <a:rPr lang="fi-FI" sz="1600" dirty="0" err="1"/>
              <a:t>seeking</a:t>
            </a:r>
            <a:r>
              <a:rPr lang="fi-FI" sz="1600" dirty="0"/>
              <a:t> </a:t>
            </a:r>
            <a:r>
              <a:rPr lang="fi-FI" sz="1600" dirty="0" err="1"/>
              <a:t>efficacy</a:t>
            </a:r>
            <a:r>
              <a:rPr lang="fi-FI" sz="1600" dirty="0"/>
              <a:t>. </a:t>
            </a:r>
            <a:r>
              <a:rPr lang="fi-FI" sz="1600" i="1" dirty="0"/>
              <a:t>International </a:t>
            </a:r>
            <a:r>
              <a:rPr lang="fi-FI" sz="1600" i="1" dirty="0" err="1"/>
              <a:t>journal</a:t>
            </a:r>
            <a:r>
              <a:rPr lang="fi-FI" sz="1600" i="1" dirty="0"/>
              <a:t> of </a:t>
            </a:r>
            <a:r>
              <a:rPr lang="fi-FI" sz="1600" i="1" dirty="0" err="1"/>
              <a:t>mental</a:t>
            </a:r>
            <a:r>
              <a:rPr lang="fi-FI" sz="1600" i="1" dirty="0"/>
              <a:t> </a:t>
            </a:r>
            <a:r>
              <a:rPr lang="fi-FI" sz="1600" i="1" dirty="0" err="1"/>
              <a:t>health</a:t>
            </a:r>
            <a:r>
              <a:rPr lang="fi-FI" sz="1600" i="1" dirty="0"/>
              <a:t> </a:t>
            </a:r>
            <a:r>
              <a:rPr lang="fi-FI" sz="1600" i="1" dirty="0" err="1"/>
              <a:t>systems</a:t>
            </a:r>
            <a:r>
              <a:rPr lang="fi-FI" sz="1600" dirty="0"/>
              <a:t>, </a:t>
            </a:r>
            <a:r>
              <a:rPr lang="fi-FI" sz="1600" i="1" dirty="0"/>
              <a:t>10</a:t>
            </a:r>
            <a:r>
              <a:rPr lang="fi-FI" sz="1600" dirty="0"/>
              <a:t>, 50. doi:10.1186/s13033-016-0082-6</a:t>
            </a:r>
          </a:p>
          <a:p>
            <a:r>
              <a:rPr lang="fi-FI" sz="1600" dirty="0" err="1"/>
              <a:t>Kutcher</a:t>
            </a:r>
            <a:r>
              <a:rPr lang="fi-FI" sz="1600" dirty="0"/>
              <a:t> S, </a:t>
            </a:r>
            <a:r>
              <a:rPr lang="fi-FI" sz="1600" dirty="0" err="1"/>
              <a:t>Perkins</a:t>
            </a:r>
            <a:r>
              <a:rPr lang="fi-FI" sz="1600" dirty="0"/>
              <a:t> K, </a:t>
            </a:r>
            <a:r>
              <a:rPr lang="fi-FI" sz="1600" dirty="0" err="1"/>
              <a:t>Gilberds</a:t>
            </a:r>
            <a:r>
              <a:rPr lang="fi-FI" sz="1600" dirty="0"/>
              <a:t> H, </a:t>
            </a:r>
            <a:r>
              <a:rPr lang="fi-FI" sz="1600" dirty="0" err="1"/>
              <a:t>Udedi</a:t>
            </a:r>
            <a:r>
              <a:rPr lang="fi-FI" sz="1600" dirty="0"/>
              <a:t> M, </a:t>
            </a:r>
            <a:r>
              <a:rPr lang="fi-FI" sz="1600" dirty="0" err="1"/>
              <a:t>Ubuguyu</a:t>
            </a:r>
            <a:r>
              <a:rPr lang="fi-FI" sz="1600" dirty="0"/>
              <a:t> O, </a:t>
            </a:r>
            <a:r>
              <a:rPr lang="fi-FI" sz="1600" dirty="0" err="1"/>
              <a:t>Njau</a:t>
            </a:r>
            <a:r>
              <a:rPr lang="fi-FI" sz="1600" dirty="0"/>
              <a:t> T, </a:t>
            </a:r>
            <a:r>
              <a:rPr lang="fi-FI" sz="1600" dirty="0" err="1"/>
              <a:t>Chapota</a:t>
            </a:r>
            <a:r>
              <a:rPr lang="fi-FI" sz="1600" dirty="0"/>
              <a:t> R and </a:t>
            </a:r>
            <a:r>
              <a:rPr lang="fi-FI" sz="1600" dirty="0" err="1"/>
              <a:t>Hashish</a:t>
            </a:r>
            <a:r>
              <a:rPr lang="fi-FI" sz="1600" dirty="0"/>
              <a:t> M (2019) </a:t>
            </a:r>
            <a:r>
              <a:rPr lang="fi-FI" sz="1600" dirty="0" err="1"/>
              <a:t>Creating</a:t>
            </a:r>
            <a:r>
              <a:rPr lang="fi-FI" sz="1600" dirty="0"/>
              <a:t> </a:t>
            </a:r>
            <a:r>
              <a:rPr lang="fi-FI" sz="1600" dirty="0" err="1"/>
              <a:t>Evidence-Based</a:t>
            </a:r>
            <a:r>
              <a:rPr lang="fi-FI" sz="1600" dirty="0"/>
              <a:t> </a:t>
            </a:r>
            <a:r>
              <a:rPr lang="fi-FI" sz="1600" dirty="0" err="1"/>
              <a:t>Youth</a:t>
            </a:r>
            <a:r>
              <a:rPr lang="fi-FI" sz="1600" dirty="0"/>
              <a:t> </a:t>
            </a:r>
            <a:r>
              <a:rPr lang="fi-FI" sz="1600" dirty="0" err="1"/>
              <a:t>Mental</a:t>
            </a:r>
            <a:r>
              <a:rPr lang="fi-FI" sz="1600" dirty="0"/>
              <a:t> Health </a:t>
            </a:r>
            <a:r>
              <a:rPr lang="fi-FI" sz="1600" dirty="0" err="1"/>
              <a:t>Policy</a:t>
            </a:r>
            <a:r>
              <a:rPr lang="fi-FI" sz="1600" dirty="0"/>
              <a:t> in Sub-Saharan </a:t>
            </a:r>
            <a:r>
              <a:rPr lang="fi-FI" sz="1600" dirty="0" err="1"/>
              <a:t>Africa</a:t>
            </a:r>
            <a:r>
              <a:rPr lang="fi-FI" sz="1600" dirty="0"/>
              <a:t>: A </a:t>
            </a:r>
            <a:r>
              <a:rPr lang="fi-FI" sz="1600" dirty="0" err="1"/>
              <a:t>Description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Integrated</a:t>
            </a:r>
            <a:r>
              <a:rPr lang="fi-FI" sz="1600" dirty="0"/>
              <a:t> </a:t>
            </a:r>
            <a:r>
              <a:rPr lang="fi-FI" sz="1600" dirty="0" err="1"/>
              <a:t>Approach</a:t>
            </a:r>
            <a:r>
              <a:rPr lang="fi-FI" sz="1600" dirty="0"/>
              <a:t> to </a:t>
            </a:r>
            <a:r>
              <a:rPr lang="fi-FI" sz="1600" dirty="0" err="1"/>
              <a:t>Addressing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Issue</a:t>
            </a:r>
            <a:r>
              <a:rPr lang="fi-FI" sz="1600" dirty="0"/>
              <a:t> of </a:t>
            </a:r>
            <a:r>
              <a:rPr lang="fi-FI" sz="1600" dirty="0" err="1"/>
              <a:t>Youth</a:t>
            </a:r>
            <a:r>
              <a:rPr lang="fi-FI" sz="1600" dirty="0"/>
              <a:t> Depression in Malawi and </a:t>
            </a:r>
            <a:r>
              <a:rPr lang="fi-FI" sz="1600" dirty="0" err="1"/>
              <a:t>Tanzania</a:t>
            </a:r>
            <a:r>
              <a:rPr lang="fi-FI" sz="1600" dirty="0"/>
              <a:t>. </a:t>
            </a:r>
            <a:r>
              <a:rPr lang="fi-FI" sz="1600" dirty="0" err="1"/>
              <a:t>Front</a:t>
            </a:r>
            <a:r>
              <a:rPr lang="fi-FI" sz="1600" dirty="0"/>
              <a:t>. </a:t>
            </a:r>
            <a:r>
              <a:rPr lang="fi-FI" sz="1600" dirty="0" err="1"/>
              <a:t>Psychiatry</a:t>
            </a:r>
            <a:r>
              <a:rPr lang="fi-FI" sz="1600" dirty="0"/>
              <a:t> 10:542. </a:t>
            </a:r>
            <a:r>
              <a:rPr lang="fi-FI" sz="1600" dirty="0" err="1"/>
              <a:t>doi</a:t>
            </a:r>
            <a:r>
              <a:rPr lang="fi-FI" sz="1600" dirty="0"/>
              <a:t>: 10.3389/fpsyt.2019.00542 </a:t>
            </a:r>
          </a:p>
          <a:p>
            <a:r>
              <a:rPr lang="en-US" sz="1200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SY Park, H Lee, M Kang, Factors affecting health literacy among immigrants - systematic review, </a:t>
            </a:r>
            <a:r>
              <a:rPr lang="en-US" sz="1200" b="0" i="1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European Journal of Public Health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, Volume 28, Issue suppl_4, November 2018, cky214.283, </a:t>
            </a:r>
            <a:r>
              <a:rPr lang="en-US" sz="1200" b="0" i="0" u="none" strike="noStrike" dirty="0">
                <a:solidFill>
                  <a:srgbClr val="006FB7"/>
                </a:solidFill>
                <a:effectLst/>
                <a:latin typeface="Source Sans Pro" panose="020B0503030403020204" pitchFamily="34" charset="0"/>
                <a:hlinkClick r:id="rId2"/>
              </a:rPr>
              <a:t>https://doi.org/10.1093/eurpub/cky214.283</a:t>
            </a:r>
            <a:endParaRPr lang="en-US" sz="1600" dirty="0"/>
          </a:p>
          <a:p>
            <a:r>
              <a:rPr lang="fi-FI" sz="1600" dirty="0" err="1"/>
              <a:t>Sørensen</a:t>
            </a:r>
            <a:r>
              <a:rPr lang="fi-FI" sz="1600" dirty="0"/>
              <a:t>, K., </a:t>
            </a:r>
            <a:r>
              <a:rPr lang="fi-FI" sz="1600" dirty="0" err="1"/>
              <a:t>Pelikan</a:t>
            </a:r>
            <a:r>
              <a:rPr lang="fi-FI" sz="1600" dirty="0"/>
              <a:t>, J., </a:t>
            </a:r>
            <a:r>
              <a:rPr lang="fi-FI" sz="1600" dirty="0" err="1"/>
              <a:t>Röthlin</a:t>
            </a:r>
            <a:r>
              <a:rPr lang="fi-FI" sz="1600" dirty="0"/>
              <a:t>, F., </a:t>
            </a:r>
            <a:r>
              <a:rPr lang="fi-FI" sz="1600" dirty="0" err="1"/>
              <a:t>Ganahl</a:t>
            </a:r>
            <a:r>
              <a:rPr lang="fi-FI" sz="1600" dirty="0"/>
              <a:t>, K., </a:t>
            </a:r>
            <a:r>
              <a:rPr lang="fi-FI" sz="1600" dirty="0" err="1"/>
              <a:t>Slonska</a:t>
            </a:r>
            <a:r>
              <a:rPr lang="fi-FI" sz="1600" dirty="0"/>
              <a:t>, Z., Doyle, G., . . . HLS-EU </a:t>
            </a:r>
            <a:r>
              <a:rPr lang="fi-FI" sz="1600" dirty="0" err="1"/>
              <a:t>Consortium</a:t>
            </a:r>
            <a:r>
              <a:rPr lang="fi-FI" sz="1600" dirty="0"/>
              <a:t>. (2015). Health </a:t>
            </a:r>
            <a:r>
              <a:rPr lang="fi-FI" sz="1600" dirty="0" err="1"/>
              <a:t>literacy</a:t>
            </a:r>
            <a:r>
              <a:rPr lang="fi-FI" sz="1600" dirty="0"/>
              <a:t> in Europe: </a:t>
            </a:r>
            <a:r>
              <a:rPr lang="fi-FI" sz="1600" dirty="0" err="1"/>
              <a:t>Comparative</a:t>
            </a:r>
            <a:r>
              <a:rPr lang="fi-FI" sz="1600" dirty="0"/>
              <a:t> </a:t>
            </a:r>
            <a:r>
              <a:rPr lang="fi-FI" sz="1600" dirty="0" err="1"/>
              <a:t>results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European </a:t>
            </a:r>
            <a:r>
              <a:rPr lang="fi-FI" sz="1600" dirty="0" err="1"/>
              <a:t>health</a:t>
            </a:r>
            <a:r>
              <a:rPr lang="fi-FI" sz="1600" dirty="0"/>
              <a:t> </a:t>
            </a:r>
            <a:r>
              <a:rPr lang="fi-FI" sz="1600" dirty="0" err="1"/>
              <a:t>literacy</a:t>
            </a:r>
            <a:r>
              <a:rPr lang="fi-FI" sz="1600" dirty="0"/>
              <a:t> </a:t>
            </a:r>
            <a:r>
              <a:rPr lang="fi-FI" sz="1600" dirty="0" err="1"/>
              <a:t>survey</a:t>
            </a:r>
            <a:r>
              <a:rPr lang="fi-FI" sz="1600" dirty="0"/>
              <a:t> (HLS-EU). European Journal of Public Health, 25(6), 1053–1058. </a:t>
            </a:r>
            <a:r>
              <a:rPr lang="fi-FI" sz="1600" dirty="0" err="1"/>
              <a:t>Retrieved</a:t>
            </a:r>
            <a:r>
              <a:rPr lang="fi-FI" sz="1600" dirty="0"/>
              <a:t> </a:t>
            </a:r>
            <a:r>
              <a:rPr lang="fi-FI" sz="1600" dirty="0" err="1"/>
              <a:t>from</a:t>
            </a:r>
            <a:r>
              <a:rPr lang="fi-FI" sz="1600" dirty="0"/>
              <a:t> https://doi.org/10.1093/eurpub/ckv043</a:t>
            </a:r>
          </a:p>
          <a:p>
            <a:pPr marL="320933" lvl="1" indent="0">
              <a:buNone/>
            </a:pPr>
            <a:endParaRPr lang="fi-FI" sz="1600" dirty="0"/>
          </a:p>
          <a:p>
            <a:endParaRPr lang="fi-FI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623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4818" y="3698667"/>
            <a:ext cx="1715468" cy="63680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3362"/>
            <a:endParaRPr lang="fi-FI" sz="1509">
              <a:solidFill>
                <a:prstClr val="white"/>
              </a:solidFill>
              <a:latin typeface="PT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 </a:t>
            </a:r>
            <a:r>
              <a:rPr lang="fi-FI" dirty="0" err="1"/>
              <a:t>Grazie</a:t>
            </a:r>
            <a:r>
              <a:rPr lang="fi-FI" dirty="0"/>
              <a:t>! </a:t>
            </a:r>
            <a:r>
              <a:rPr lang="fi-FI" dirty="0" err="1"/>
              <a:t>Tack</a:t>
            </a:r>
            <a:r>
              <a:rPr lang="fi-FI" dirty="0"/>
              <a:t>! </a:t>
            </a:r>
            <a:r>
              <a:rPr lang="fi-FI" dirty="0" err="1"/>
              <a:t>Shukran</a:t>
            </a:r>
            <a:r>
              <a:rPr lang="fi-FI" dirty="0"/>
              <a:t>! </a:t>
            </a:r>
            <a:r>
              <a:rPr lang="fi-FI" dirty="0" err="1"/>
              <a:t>Merci</a:t>
            </a:r>
            <a:r>
              <a:rPr lang="fi-FI" dirty="0"/>
              <a:t>! </a:t>
            </a:r>
            <a:r>
              <a:rPr lang="fi-FI" dirty="0" err="1"/>
              <a:t>Danke</a:t>
            </a:r>
            <a:r>
              <a:rPr lang="fi-FI" dirty="0"/>
              <a:t>! </a:t>
            </a:r>
            <a:r>
              <a:rPr lang="fi-FI" dirty="0" err="1"/>
              <a:t>Dank</a:t>
            </a:r>
            <a:r>
              <a:rPr lang="fi-FI" dirty="0"/>
              <a:t> U! </a:t>
            </a:r>
            <a:r>
              <a:rPr lang="fi-FI" dirty="0" err="1"/>
              <a:t>Paldies</a:t>
            </a:r>
            <a:r>
              <a:rPr lang="fi-FI" dirty="0"/>
              <a:t>! </a:t>
            </a:r>
            <a:r>
              <a:rPr lang="fi-FI" dirty="0" err="1"/>
              <a:t>Takk</a:t>
            </a:r>
            <a:r>
              <a:rPr lang="fi-FI" dirty="0"/>
              <a:t>! </a:t>
            </a:r>
            <a:r>
              <a:rPr lang="fi-FI" dirty="0" err="1"/>
              <a:t>Gracias</a:t>
            </a:r>
            <a:r>
              <a:rPr lang="fi-FI" dirty="0"/>
              <a:t>! </a:t>
            </a:r>
            <a:r>
              <a:rPr lang="fi-FI" dirty="0" err="1"/>
              <a:t>Efharisto</a:t>
            </a:r>
            <a:r>
              <a:rPr lang="fi-FI" dirty="0"/>
              <a:t>! </a:t>
            </a:r>
            <a:r>
              <a:rPr lang="ru-RU" dirty="0"/>
              <a:t>спасибо</a:t>
            </a:r>
            <a:r>
              <a:rPr lang="fi-FI" dirty="0"/>
              <a:t>! </a:t>
            </a:r>
            <a:r>
              <a:rPr lang="fi-FI" dirty="0" err="1"/>
              <a:t>Hvala</a:t>
            </a:r>
            <a:r>
              <a:rPr lang="fi-FI" dirty="0"/>
              <a:t>! D</a:t>
            </a:r>
            <a:r>
              <a:rPr lang="pl-PL" dirty="0"/>
              <a:t>ziękuję</a:t>
            </a:r>
            <a:r>
              <a:rPr lang="fi-FI" dirty="0"/>
              <a:t>! </a:t>
            </a:r>
            <a:r>
              <a:rPr lang="fi-FI" dirty="0" err="1"/>
              <a:t>Obrigado</a:t>
            </a:r>
            <a:r>
              <a:rPr lang="fi-FI" dirty="0"/>
              <a:t>! </a:t>
            </a:r>
            <a:r>
              <a:rPr lang="fi-FI" dirty="0" err="1"/>
              <a:t>Aitäh</a:t>
            </a:r>
            <a:r>
              <a:rPr lang="fi-FI" dirty="0"/>
              <a:t>! </a:t>
            </a:r>
            <a:r>
              <a:rPr lang="fi-FI" dirty="0" err="1"/>
              <a:t>Tak</a:t>
            </a:r>
            <a:r>
              <a:rPr lang="fi-FI" dirty="0"/>
              <a:t>! K</a:t>
            </a:r>
            <a:r>
              <a:rPr lang="hu-HU" dirty="0"/>
              <a:t>öszönöm</a:t>
            </a:r>
            <a:r>
              <a:rPr lang="fi-FI" dirty="0"/>
              <a:t>! S</a:t>
            </a:r>
            <a:r>
              <a:rPr lang="tr-TR" dirty="0"/>
              <a:t>ağo</a:t>
            </a:r>
            <a:r>
              <a:rPr lang="fi-FI" dirty="0"/>
              <a:t>l! </a:t>
            </a:r>
            <a:r>
              <a:rPr lang="sr-Latn-CS" dirty="0"/>
              <a:t>хвала</a:t>
            </a:r>
            <a:r>
              <a:rPr lang="fi-FI" dirty="0"/>
              <a:t>! A</a:t>
            </a:r>
            <a:r>
              <a:rPr lang="lt-LT" dirty="0"/>
              <a:t>čiū</a:t>
            </a:r>
            <a:r>
              <a:rPr lang="fi-FI" dirty="0"/>
              <a:t>! D</a:t>
            </a:r>
            <a:r>
              <a:rPr lang="cs-CZ" dirty="0"/>
              <a:t>ěkuj</a:t>
            </a:r>
            <a:r>
              <a:rPr lang="fi-FI" dirty="0"/>
              <a:t>i! M</a:t>
            </a:r>
            <a:r>
              <a:rPr lang="ro-RO" dirty="0"/>
              <a:t>ulțumesc</a:t>
            </a:r>
            <a:r>
              <a:rPr lang="fi-FI" dirty="0"/>
              <a:t>!</a:t>
            </a:r>
            <a:r>
              <a:rPr lang="zh-CN" altLang="fi-FI" dirty="0"/>
              <a:t>谢谢</a:t>
            </a:r>
            <a:r>
              <a:rPr lang="fi-FI" altLang="zh-CN" dirty="0"/>
              <a:t>! </a:t>
            </a:r>
            <a:r>
              <a:rPr lang="bg-BG" dirty="0"/>
              <a:t>благодаря</a:t>
            </a:r>
            <a:r>
              <a:rPr lang="fi-FI" dirty="0"/>
              <a:t>! C</a:t>
            </a:r>
            <a:r>
              <a:rPr lang="vi-VN" dirty="0"/>
              <a:t>ảm ơn bạn</a:t>
            </a:r>
            <a:r>
              <a:rPr lang="fi-FI" dirty="0"/>
              <a:t>! </a:t>
            </a:r>
            <a:r>
              <a:rPr lang="ko-KR" altLang="fi-FI" dirty="0"/>
              <a:t>고맙습니다</a:t>
            </a:r>
            <a:r>
              <a:rPr lang="fi-FI" altLang="ko-KR" dirty="0"/>
              <a:t>!</a:t>
            </a:r>
            <a:endParaRPr lang="fi-FI" dirty="0"/>
          </a:p>
          <a:p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45472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Background</a:t>
            </a:r>
            <a:endParaRPr lang="fi-FI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Immigrant women face discrimination and subordinate position in various cultures (</a:t>
            </a:r>
            <a:r>
              <a:rPr lang="en-GB" sz="2000" dirty="0" err="1"/>
              <a:t>Delara</a:t>
            </a:r>
            <a:r>
              <a:rPr lang="en-GB" sz="2000" dirty="0"/>
              <a:t> 2016)</a:t>
            </a:r>
          </a:p>
          <a:p>
            <a:pPr lvl="1"/>
            <a:r>
              <a:rPr lang="en-US" sz="2000" b="0" i="0" dirty="0">
                <a:solidFill>
                  <a:srgbClr val="3E3D40"/>
                </a:solidFill>
                <a:effectLst/>
              </a:rPr>
              <a:t>high risk of trauma-related mental health problems (Ekblad 2020)</a:t>
            </a:r>
            <a:endParaRPr lang="en-GB" sz="2000" dirty="0"/>
          </a:p>
          <a:p>
            <a:r>
              <a:rPr lang="en-GB" sz="2000" dirty="0"/>
              <a:t>Mental health literacy refers to recognition, attitudes and knowledge on mental health issues.</a:t>
            </a:r>
          </a:p>
          <a:p>
            <a:r>
              <a:rPr lang="en-GB" sz="2000" dirty="0"/>
              <a:t>Poor awareness and knowledge and strong attitudes towards mental health issues are widely globally recognized </a:t>
            </a:r>
            <a:endParaRPr lang="fi-FI" sz="2000" dirty="0">
              <a:solidFill>
                <a:prstClr val="black"/>
              </a:solidFill>
            </a:endParaRPr>
          </a:p>
          <a:p>
            <a:pPr marL="72626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Cultural context matters </a:t>
            </a:r>
          </a:p>
          <a:p>
            <a:pPr marL="1061705" lvl="2" indent="-342900">
              <a:buFont typeface="Wingdings" panose="05000000000000000000" pitchFamily="2" charset="2"/>
              <a:buChar char="Ø"/>
            </a:pPr>
            <a:r>
              <a:rPr lang="en-GB" sz="2000" dirty="0"/>
              <a:t>perceptions of the concept of mental health varies between cultures</a:t>
            </a:r>
          </a:p>
          <a:p>
            <a:pPr marL="1061705" lvl="2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90821" indent="-342900">
              <a:buFont typeface="Wingdings" panose="05000000000000000000" pitchFamily="2" charset="2"/>
              <a:buChar char="Ø"/>
            </a:pPr>
            <a:r>
              <a:rPr lang="en-GB" sz="2000" dirty="0"/>
              <a:t>Mental health promotion is crucial for integration of immigrant women in the (new) community</a:t>
            </a:r>
          </a:p>
          <a:p>
            <a:pPr marL="390821" indent="-342900">
              <a:buFont typeface="Wingdings" panose="05000000000000000000" pitchFamily="2" charset="2"/>
              <a:buChar char="Ø"/>
            </a:pPr>
            <a:r>
              <a:rPr lang="en-GB" sz="2000" dirty="0"/>
              <a:t>Actions to promote public mental health literacy related topics </a:t>
            </a:r>
            <a:r>
              <a:rPr lang="en-US" sz="2000" dirty="0"/>
              <a:t>still </a:t>
            </a:r>
            <a:r>
              <a:rPr lang="en-US" sz="2000" dirty="0" err="1"/>
              <a:t>limitedin</a:t>
            </a:r>
            <a:r>
              <a:rPr lang="en-US" sz="2000" dirty="0"/>
              <a:t> communities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oto Sans" panose="020B0502040204020203" pitchFamily="34" charset="0"/>
              </a:rPr>
              <a:t> (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Noto Sans" panose="020B0502040204020203" pitchFamily="34" charset="0"/>
              </a:rPr>
              <a:t>Jorm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oto Sans" panose="020B0502040204020203" pitchFamily="34" charset="0"/>
              </a:rPr>
              <a:t> 2018)</a:t>
            </a:r>
            <a:endParaRPr lang="en-GB" sz="2000" dirty="0"/>
          </a:p>
          <a:p>
            <a:pPr marL="383363" lvl="1" indent="0">
              <a:buNone/>
            </a:pPr>
            <a:endParaRPr lang="en-GB" sz="2000" dirty="0"/>
          </a:p>
          <a:p>
            <a:pPr marL="383363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66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MENTAL HEALTH LITERACY (MHL)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4075" y="2088001"/>
            <a:ext cx="4621213" cy="4479854"/>
          </a:xfrm>
        </p:spPr>
        <p:txBody>
          <a:bodyPr/>
          <a:lstStyle/>
          <a:p>
            <a:endParaRPr lang="en-US" dirty="0"/>
          </a:p>
          <a:p>
            <a:r>
              <a:rPr lang="en-US" sz="2000" dirty="0"/>
              <a:t>knowledge, motivation and competences to access, understand, appraise and apply health information </a:t>
            </a:r>
          </a:p>
          <a:p>
            <a:r>
              <a:rPr lang="en-US" sz="2000" dirty="0"/>
              <a:t>make health related </a:t>
            </a:r>
            <a:r>
              <a:rPr lang="en-US" sz="2000" b="1" dirty="0"/>
              <a:t>judgements </a:t>
            </a:r>
            <a:r>
              <a:rPr lang="en-US" sz="2000" dirty="0"/>
              <a:t>and take </a:t>
            </a:r>
            <a:r>
              <a:rPr lang="en-US" sz="2000" b="1" dirty="0"/>
              <a:t>decisions</a:t>
            </a:r>
            <a:r>
              <a:rPr lang="en-US" sz="2000" dirty="0"/>
              <a:t> </a:t>
            </a:r>
            <a:r>
              <a:rPr lang="en-US" sz="2000" b="1" dirty="0"/>
              <a:t>maintain</a:t>
            </a:r>
            <a:r>
              <a:rPr lang="en-US" sz="2000" dirty="0"/>
              <a:t> or </a:t>
            </a:r>
            <a:r>
              <a:rPr lang="en-US" sz="2000" b="1" dirty="0"/>
              <a:t>improve</a:t>
            </a:r>
            <a:r>
              <a:rPr lang="en-US" sz="2000" dirty="0"/>
              <a:t> quality of life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WHO 2013. Health literacy. the solid facts.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4294967295"/>
          </p:nvPr>
        </p:nvSpPr>
        <p:spPr>
          <a:xfrm>
            <a:off x="0" y="1714500"/>
            <a:ext cx="4621213" cy="357188"/>
          </a:xfrm>
        </p:spPr>
        <p:txBody>
          <a:bodyPr/>
          <a:lstStyle/>
          <a:p>
            <a:r>
              <a:rPr lang="en-US" dirty="0"/>
              <a:t>Health literacy </a:t>
            </a:r>
            <a:r>
              <a:rPr lang="en-US" sz="1400" dirty="0"/>
              <a:t>(European Mental Health Consortium 2012)</a:t>
            </a:r>
          </a:p>
          <a:p>
            <a:endParaRPr lang="fi-FI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5599113" y="1714500"/>
            <a:ext cx="4624387" cy="357188"/>
          </a:xfrm>
        </p:spPr>
        <p:txBody>
          <a:bodyPr/>
          <a:lstStyle/>
          <a:p>
            <a:r>
              <a:rPr lang="fi-FI" dirty="0" err="1"/>
              <a:t>Mental</a:t>
            </a:r>
            <a:r>
              <a:rPr lang="fi-FI" dirty="0"/>
              <a:t> Health </a:t>
            </a:r>
            <a:r>
              <a:rPr lang="fi-FI" dirty="0" err="1"/>
              <a:t>Literacy</a:t>
            </a:r>
            <a:r>
              <a:rPr lang="fi-FI" dirty="0"/>
              <a:t> </a:t>
            </a:r>
            <a:r>
              <a:rPr lang="en-US" dirty="0"/>
              <a:t>(</a:t>
            </a:r>
            <a:r>
              <a:rPr lang="en-US" dirty="0" err="1"/>
              <a:t>Jorm</a:t>
            </a:r>
            <a:r>
              <a:rPr lang="en-US" dirty="0"/>
              <a:t> et al. 1997)</a:t>
            </a:r>
            <a:endParaRPr lang="fi-FI" dirty="0"/>
          </a:p>
          <a:p>
            <a:endParaRPr lang="fi-FI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5599113" y="2214563"/>
            <a:ext cx="4624387" cy="32305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“knowledge and beliefs about mental disorders which aid their </a:t>
            </a:r>
            <a:r>
              <a:rPr lang="en-US" b="1" i="1" dirty="0"/>
              <a:t>recognition, management</a:t>
            </a:r>
            <a:r>
              <a:rPr lang="en-US" i="1" dirty="0"/>
              <a:t> or </a:t>
            </a:r>
            <a:r>
              <a:rPr lang="en-US" b="1" i="1" dirty="0"/>
              <a:t>prevention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/>
              <a:t>Can been seen a </a:t>
            </a:r>
            <a:r>
              <a:rPr lang="en-US" b="1" dirty="0"/>
              <a:t>set of actions </a:t>
            </a:r>
            <a:r>
              <a:rPr lang="en-US" dirty="0"/>
              <a:t>that promotes mental health, and reduces stigma and impact of mental health disorders (</a:t>
            </a:r>
            <a:r>
              <a:rPr lang="en-US" dirty="0" err="1"/>
              <a:t>Jorm</a:t>
            </a:r>
            <a:r>
              <a:rPr lang="en-US"/>
              <a:t> 2019)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317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D7D073A-2E10-CD0B-659E-4CE8C872C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659A41A-7947-8B04-34A3-672E9429EE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2807494" cy="42862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04813"/>
            <a:ext cx="10094913" cy="4537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3358" y="4869160"/>
            <a:ext cx="691276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200" dirty="0"/>
              <a:t>Source: O'Connor, M., Casey, L. &amp; Clough, B. 2014, "Measuring mental health literacy--a review of scale-based measures", Journal of mental health (Abingdon, England), vol. 23, no. 4, pp. 197-204. </a:t>
            </a:r>
            <a:endParaRPr lang="fi-FI" sz="1200" dirty="0"/>
          </a:p>
          <a:p>
            <a:endParaRPr lang="fi-FI" sz="1200" spc="-4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0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HL -  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predictor</a:t>
            </a:r>
            <a:r>
              <a:rPr lang="fi-FI" dirty="0"/>
              <a:t> of </a:t>
            </a:r>
            <a:r>
              <a:rPr lang="fi-FI" dirty="0" err="1"/>
              <a:t>prosperity</a:t>
            </a:r>
            <a:endParaRPr lang="fi-FI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European </a:t>
            </a:r>
            <a:r>
              <a:rPr lang="fi-FI" sz="2000" dirty="0" err="1"/>
              <a:t>study</a:t>
            </a:r>
            <a:r>
              <a:rPr lang="fi-FI" sz="2000" dirty="0"/>
              <a:t> </a:t>
            </a:r>
            <a:r>
              <a:rPr lang="fi-FI" sz="2000" dirty="0" err="1"/>
              <a:t>showed</a:t>
            </a:r>
            <a:r>
              <a:rPr lang="fi-FI" sz="2000" dirty="0"/>
              <a:t> </a:t>
            </a:r>
            <a:r>
              <a:rPr lang="fi-FI" sz="2000" dirty="0" err="1"/>
              <a:t>significant</a:t>
            </a:r>
            <a:r>
              <a:rPr lang="fi-FI" sz="2000" dirty="0"/>
              <a:t> </a:t>
            </a:r>
            <a:r>
              <a:rPr lang="fi-FI" sz="2000" dirty="0" err="1"/>
              <a:t>determinants</a:t>
            </a:r>
            <a:r>
              <a:rPr lang="fi-FI" sz="2000" dirty="0"/>
              <a:t> for </a:t>
            </a:r>
            <a:r>
              <a:rPr lang="fi-FI" sz="2000" dirty="0" err="1"/>
              <a:t>poor</a:t>
            </a:r>
            <a:r>
              <a:rPr lang="fi-FI" sz="2000" dirty="0"/>
              <a:t> HL as </a:t>
            </a:r>
            <a:r>
              <a:rPr lang="fi-FI" sz="2000" dirty="0" err="1"/>
              <a:t>low</a:t>
            </a:r>
            <a:r>
              <a:rPr lang="fi-FI" sz="2000" dirty="0"/>
              <a:t> </a:t>
            </a:r>
            <a:r>
              <a:rPr lang="fi-FI" sz="2000" b="1" dirty="0" err="1"/>
              <a:t>socio-economical</a:t>
            </a:r>
            <a:r>
              <a:rPr lang="fi-FI" sz="2000" b="1" dirty="0"/>
              <a:t> status </a:t>
            </a:r>
            <a:r>
              <a:rPr lang="fi-FI" sz="2000" dirty="0"/>
              <a:t>and </a:t>
            </a:r>
            <a:r>
              <a:rPr lang="fi-FI" sz="2000" b="1" dirty="0" err="1"/>
              <a:t>lower</a:t>
            </a:r>
            <a:r>
              <a:rPr lang="fi-FI" sz="2000" b="1" dirty="0"/>
              <a:t> </a:t>
            </a:r>
            <a:r>
              <a:rPr lang="fi-FI" sz="2000" b="1" dirty="0" err="1"/>
              <a:t>education</a:t>
            </a:r>
            <a:r>
              <a:rPr lang="fi-FI" sz="2000" b="1" dirty="0"/>
              <a:t> </a:t>
            </a:r>
            <a:endParaRPr lang="fi-FI" sz="2000" dirty="0"/>
          </a:p>
          <a:p>
            <a:pPr marL="0" indent="0">
              <a:buNone/>
            </a:pPr>
            <a:r>
              <a:rPr lang="en-US" sz="1800" i="1" dirty="0"/>
              <a:t>“ worse health and thus higher demands for health services seems to be accompanied by lower levels of health literacy” (</a:t>
            </a:r>
            <a:r>
              <a:rPr lang="fi-FI" sz="1800" dirty="0" err="1"/>
              <a:t>Sørensen</a:t>
            </a:r>
            <a:r>
              <a:rPr lang="fi-FI" sz="1800" dirty="0"/>
              <a:t> et al. 2019)</a:t>
            </a:r>
            <a:endParaRPr lang="en-US" sz="1800" i="1" dirty="0"/>
          </a:p>
          <a:p>
            <a:pPr marL="0" indent="0">
              <a:buNone/>
            </a:pPr>
            <a:r>
              <a:rPr lang="en-US" sz="1600" i="1" dirty="0" err="1"/>
              <a:t>i.e</a:t>
            </a:r>
            <a:r>
              <a:rPr lang="en-US" sz="1600" i="1" dirty="0"/>
              <a:t> overeating, alcohol consumption, and smoking to cope as coping </a:t>
            </a:r>
            <a:r>
              <a:rPr lang="en-US" sz="1600" i="1" dirty="0" err="1"/>
              <a:t>menchanisms</a:t>
            </a:r>
            <a:r>
              <a:rPr lang="en-US" sz="1600" i="1" dirty="0"/>
              <a:t> (</a:t>
            </a:r>
            <a:r>
              <a:rPr lang="en-US" sz="1600" i="1" dirty="0" err="1"/>
              <a:t>delara</a:t>
            </a:r>
            <a:r>
              <a:rPr lang="en-US" sz="1600" i="1" dirty="0"/>
              <a:t> 2015)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fi-FI" i="1" dirty="0"/>
              <a:t>WHO </a:t>
            </a:r>
            <a:r>
              <a:rPr lang="fi-FI" i="1" dirty="0" err="1"/>
              <a:t>states</a:t>
            </a:r>
            <a:r>
              <a:rPr lang="fi-FI" i="1" dirty="0"/>
              <a:t> </a:t>
            </a:r>
            <a:r>
              <a:rPr lang="fi-FI" i="1" dirty="0" err="1"/>
              <a:t>that</a:t>
            </a:r>
            <a:r>
              <a:rPr lang="fi-FI" i="1" dirty="0"/>
              <a:t> HL </a:t>
            </a:r>
            <a:r>
              <a:rPr lang="fi-FI" i="1" dirty="0" err="1"/>
              <a:t>predicts</a:t>
            </a:r>
            <a:r>
              <a:rPr lang="fi-FI" i="1" dirty="0"/>
              <a:t> </a:t>
            </a:r>
            <a:r>
              <a:rPr lang="fi-FI" i="1" dirty="0" err="1"/>
              <a:t>economic</a:t>
            </a:r>
            <a:r>
              <a:rPr lang="fi-FI" i="1" dirty="0"/>
              <a:t> </a:t>
            </a:r>
            <a:r>
              <a:rPr lang="fi-FI" i="1" dirty="0" err="1"/>
              <a:t>prosperity</a:t>
            </a:r>
            <a:endParaRPr lang="fi-FI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000" i="1" dirty="0" err="1"/>
              <a:t>Literate</a:t>
            </a:r>
            <a:r>
              <a:rPr lang="fi-FI" sz="2000" i="1" dirty="0"/>
              <a:t> </a:t>
            </a:r>
            <a:r>
              <a:rPr lang="fi-FI" sz="2000" i="1" dirty="0" err="1"/>
              <a:t>individuals</a:t>
            </a:r>
            <a:r>
              <a:rPr lang="fi-FI" sz="2000" i="1" dirty="0"/>
              <a:t> </a:t>
            </a:r>
            <a:r>
              <a:rPr lang="fi-FI" sz="2000" i="1" dirty="0" err="1"/>
              <a:t>participate</a:t>
            </a:r>
            <a:r>
              <a:rPr lang="fi-FI" sz="2000" i="1" dirty="0"/>
              <a:t> and </a:t>
            </a:r>
            <a:r>
              <a:rPr lang="fi-FI" sz="2000" i="1" dirty="0" err="1"/>
              <a:t>are</a:t>
            </a:r>
            <a:r>
              <a:rPr lang="fi-FI" sz="2000" i="1" dirty="0"/>
              <a:t> </a:t>
            </a:r>
            <a:r>
              <a:rPr lang="fi-FI" sz="2000" i="1" dirty="0" err="1"/>
              <a:t>more</a:t>
            </a:r>
            <a:r>
              <a:rPr lang="fi-FI" sz="2000" i="1" dirty="0"/>
              <a:t> </a:t>
            </a:r>
            <a:r>
              <a:rPr lang="fi-FI" sz="2000" i="1" dirty="0" err="1"/>
              <a:t>successful</a:t>
            </a:r>
            <a:endParaRPr lang="fi-FI" sz="20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000" i="1" dirty="0" err="1"/>
              <a:t>Worse</a:t>
            </a:r>
            <a:r>
              <a:rPr lang="fi-FI" sz="2000" i="1" dirty="0"/>
              <a:t> </a:t>
            </a:r>
            <a:r>
              <a:rPr lang="fi-FI" sz="2000" i="1" dirty="0" err="1"/>
              <a:t>socioeconomic</a:t>
            </a:r>
            <a:r>
              <a:rPr lang="fi-FI" sz="2000" i="1" dirty="0"/>
              <a:t> status </a:t>
            </a:r>
            <a:r>
              <a:rPr lang="fi-FI" sz="2000" i="1" dirty="0" err="1"/>
              <a:t>may</a:t>
            </a:r>
            <a:r>
              <a:rPr lang="fi-FI" sz="2000" i="1" dirty="0"/>
              <a:t>  </a:t>
            </a:r>
            <a:r>
              <a:rPr lang="fi-FI" sz="2000" i="1" dirty="0" err="1"/>
              <a:t>increase</a:t>
            </a:r>
            <a:r>
              <a:rPr lang="fi-FI" sz="2000" i="1" dirty="0"/>
              <a:t> </a:t>
            </a:r>
            <a:r>
              <a:rPr lang="fi-FI" sz="2000" i="1" dirty="0" err="1"/>
              <a:t>social</a:t>
            </a:r>
            <a:r>
              <a:rPr lang="fi-FI" sz="2000" i="1" dirty="0"/>
              <a:t> </a:t>
            </a:r>
            <a:r>
              <a:rPr lang="fi-FI" sz="2000" i="1" dirty="0" err="1"/>
              <a:t>limitation</a:t>
            </a:r>
            <a:r>
              <a:rPr lang="fi-FI" sz="2000" i="1" dirty="0"/>
              <a:t> of </a:t>
            </a:r>
            <a:r>
              <a:rPr lang="fi-FI" sz="2000" i="1" dirty="0" err="1"/>
              <a:t>immigrant</a:t>
            </a:r>
            <a:r>
              <a:rPr lang="fi-FI" sz="2000" i="1" dirty="0"/>
              <a:t> </a:t>
            </a:r>
            <a:r>
              <a:rPr lang="fi-FI" sz="2000" i="1" dirty="0" err="1"/>
              <a:t>women</a:t>
            </a:r>
            <a:r>
              <a:rPr lang="fi-FI" sz="2000" i="1" dirty="0"/>
              <a:t> (</a:t>
            </a:r>
            <a:r>
              <a:rPr lang="fi-FI" sz="2000" i="1" dirty="0" err="1"/>
              <a:t>Delara</a:t>
            </a:r>
            <a:r>
              <a:rPr lang="fi-FI" sz="2000" i="1" dirty="0"/>
              <a:t> 2016)</a:t>
            </a:r>
          </a:p>
          <a:p>
            <a:pPr marL="0" indent="0">
              <a:buNone/>
            </a:pPr>
            <a:endParaRPr lang="fi-FI" i="1" dirty="0"/>
          </a:p>
        </p:txBody>
      </p:sp>
      <p:pic>
        <p:nvPicPr>
          <p:cNvPr id="4" name="Content Placeholder 3" descr="A close-up of a hand and a child's hand&#10;&#10;Description automatically generated with low confidence">
            <a:extLst>
              <a:ext uri="{FF2B5EF4-FFF2-40B4-BE49-F238E27FC236}">
                <a16:creationId xmlns:a16="http://schemas.microsoft.com/office/drawing/2014/main" id="{30EE8B68-9775-6F93-8892-FF92569B29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06" y="2283313"/>
            <a:ext cx="4368800" cy="291289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16" name="TextBox 15"/>
          <p:cNvSpPr txBox="1"/>
          <p:nvPr/>
        </p:nvSpPr>
        <p:spPr>
          <a:xfrm>
            <a:off x="6606803" y="5638132"/>
            <a:ext cx="3188949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err="1"/>
              <a:t>Sørensen</a:t>
            </a:r>
            <a:r>
              <a:rPr lang="fi-FI" sz="1400" dirty="0"/>
              <a:t> et al. 2019.Health </a:t>
            </a:r>
            <a:r>
              <a:rPr lang="fi-FI" sz="1400" dirty="0" err="1"/>
              <a:t>literacy</a:t>
            </a:r>
            <a:r>
              <a:rPr lang="fi-FI" sz="1400" dirty="0"/>
              <a:t> in Europe: </a:t>
            </a:r>
            <a:r>
              <a:rPr lang="fi-FI" sz="1400" dirty="0" err="1"/>
              <a:t>comparative</a:t>
            </a:r>
            <a:r>
              <a:rPr lang="fi-FI" sz="1400" dirty="0"/>
              <a:t> </a:t>
            </a:r>
            <a:r>
              <a:rPr lang="fi-FI" sz="1400" dirty="0" err="1"/>
              <a:t>results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European </a:t>
            </a:r>
            <a:r>
              <a:rPr lang="fi-FI" sz="1400" dirty="0" err="1"/>
              <a:t>health</a:t>
            </a:r>
            <a:r>
              <a:rPr lang="fi-FI" sz="1400" dirty="0"/>
              <a:t> </a:t>
            </a:r>
            <a:r>
              <a:rPr lang="fi-FI" sz="1400" dirty="0" err="1"/>
              <a:t>literacy</a:t>
            </a:r>
            <a:r>
              <a:rPr lang="fi-FI" sz="1400" dirty="0"/>
              <a:t> </a:t>
            </a:r>
            <a:r>
              <a:rPr lang="fi-FI" sz="1400" dirty="0" err="1"/>
              <a:t>survey</a:t>
            </a:r>
            <a:r>
              <a:rPr lang="fi-FI" sz="1400" dirty="0"/>
              <a:t> (HLS-EU)</a:t>
            </a:r>
            <a:endParaRPr lang="fi-FI" sz="1400" spc="-4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7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D3BA5BF1-FF8E-4273-9C1A-37E65F3C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MHL </a:t>
            </a:r>
            <a:r>
              <a:rPr lang="fi-FI" dirty="0" err="1"/>
              <a:t>among</a:t>
            </a:r>
            <a:r>
              <a:rPr lang="fi-FI" dirty="0"/>
              <a:t> </a:t>
            </a:r>
            <a:r>
              <a:rPr lang="fi-FI" dirty="0" err="1"/>
              <a:t>immigrant</a:t>
            </a:r>
            <a:r>
              <a:rPr lang="fi-FI" dirty="0"/>
              <a:t> </a:t>
            </a:r>
            <a:r>
              <a:rPr lang="fi-FI" dirty="0" err="1"/>
              <a:t>women</a:t>
            </a:r>
            <a:endParaRPr lang="fi-FI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6ACE0144-4647-490A-998E-C494EDEC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MHL promotes immigrants’ negative attitudes and misinformation on mental health service and adherence to care  </a:t>
            </a:r>
            <a:r>
              <a:rPr lang="en-US" sz="2000" dirty="0"/>
              <a:t>(</a:t>
            </a:r>
            <a:r>
              <a:rPr lang="en-US" sz="2000" dirty="0" err="1"/>
              <a:t>Delara</a:t>
            </a:r>
            <a:r>
              <a:rPr lang="en-US" sz="2000" dirty="0"/>
              <a:t> 2016)</a:t>
            </a:r>
          </a:p>
          <a:p>
            <a:pPr lvl="1"/>
            <a:r>
              <a:rPr lang="en-US" dirty="0"/>
              <a:t>Fears and feel of having punished if seeking help for mental health (</a:t>
            </a:r>
            <a:r>
              <a:rPr lang="en-US" dirty="0" err="1"/>
              <a:t>i.e</a:t>
            </a:r>
            <a:r>
              <a:rPr lang="en-US" dirty="0"/>
              <a:t> immigration application)  </a:t>
            </a:r>
          </a:p>
          <a:p>
            <a:pPr lvl="1"/>
            <a:r>
              <a:rPr lang="en-US" dirty="0"/>
              <a:t>cultural acceptance and cultural differences between immigrant women and local system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migrants vulnerable to stigmatization and xenophobia </a:t>
            </a:r>
          </a:p>
          <a:p>
            <a:pPr marL="320933" lvl="1" indent="0">
              <a:buNone/>
            </a:pPr>
            <a:r>
              <a:rPr lang="en-US" dirty="0">
                <a:solidFill>
                  <a:srgbClr val="2E2E2E"/>
                </a:solidFill>
              </a:rPr>
              <a:t>Trauma survivors* (Ekblad Kantor 2017)</a:t>
            </a:r>
          </a:p>
          <a:p>
            <a:pPr marL="320933" lvl="1" indent="0">
              <a:buNone/>
            </a:pP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&gt; stigma, shame and rejection, low </a:t>
            </a:r>
            <a:r>
              <a:rPr lang="en-US" dirty="0">
                <a:solidFill>
                  <a:srgbClr val="2E2E2E"/>
                </a:solidFill>
                <a:latin typeface="NexusSerif"/>
              </a:rPr>
              <a:t>MHL (</a:t>
            </a:r>
            <a:r>
              <a:rPr lang="en-US" dirty="0" err="1">
                <a:solidFill>
                  <a:srgbClr val="2E2E2E"/>
                </a:solidFill>
                <a:latin typeface="NexusSerif"/>
              </a:rPr>
              <a:t>i.e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 lack of knowledge and treatment-related doubts) fear of negative social consequences, limited resources, time, and expenses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45D3828-BC91-41DE-8CDE-9FF5FCADE4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43525" y="2470785"/>
            <a:ext cx="4368800" cy="3713480"/>
          </a:xfr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4E5142-6EE0-4090-83AA-063C1E480A7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9E13EA-FCDB-4781-829E-4F5290A6810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EF2BA8-2D87-4152-886B-5FA9CF599D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F4AECAA-7FE0-4094-97DF-A62A91A3B64D}"/>
              </a:ext>
            </a:extLst>
          </p:cNvPr>
          <p:cNvSpPr txBox="1"/>
          <p:nvPr/>
        </p:nvSpPr>
        <p:spPr>
          <a:xfrm>
            <a:off x="5863299" y="4856255"/>
            <a:ext cx="3600400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</a:rPr>
              <a:t>Female immigrants’ social determinants of mental health. (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Delara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2016)</a:t>
            </a:r>
            <a:endParaRPr lang="fi-FI" b="1" spc="-4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3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Improve</a:t>
            </a:r>
            <a:r>
              <a:rPr lang="fi-FI" dirty="0"/>
              <a:t> MHL </a:t>
            </a:r>
            <a:r>
              <a:rPr lang="fi-FI" sz="1600" dirty="0"/>
              <a:t>3/3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STIXGeneral-Regular"/>
              </a:rPr>
              <a:t>a holistic approach is crucial to addressing mental health determinants at all individual and social levels </a:t>
            </a:r>
          </a:p>
          <a:p>
            <a:pPr marL="0" indent="0">
              <a:buNone/>
            </a:pPr>
            <a:r>
              <a:rPr lang="en-US" dirty="0">
                <a:latin typeface="STIXGeneral-Regular"/>
              </a:rPr>
              <a:t>Promotion on</a:t>
            </a:r>
            <a:endParaRPr lang="en-US" b="0" i="0" dirty="0">
              <a:solidFill>
                <a:srgbClr val="000000"/>
              </a:solidFill>
              <a:effectLst/>
              <a:latin typeface="STIXGeneral-Regular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TIXGeneral-Regular"/>
              </a:rPr>
              <a:t>Research (bridging the gap)</a:t>
            </a:r>
          </a:p>
          <a:p>
            <a:pPr lvl="1"/>
            <a:r>
              <a:rPr lang="en-US" dirty="0">
                <a:latin typeface="STIXGeneral-Regular"/>
              </a:rPr>
              <a:t>e</a:t>
            </a:r>
            <a:r>
              <a:rPr lang="en-US" b="0" i="0" dirty="0">
                <a:solidFill>
                  <a:srgbClr val="000000"/>
                </a:solidFill>
                <a:effectLst/>
                <a:latin typeface="STIXGeneral-Regular"/>
              </a:rPr>
              <a:t>ducation (for who?)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TIXGeneral-Regular"/>
              </a:rPr>
              <a:t>Practice (How to support client? PHC workers in key role?)</a:t>
            </a:r>
            <a:endParaRPr lang="en-US" dirty="0">
              <a:latin typeface="STIXGeneral-Regular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TIXGeneral-Regular"/>
              </a:rPr>
              <a:t>policy</a:t>
            </a:r>
          </a:p>
          <a:p>
            <a:r>
              <a:rPr lang="fi-FI" dirty="0" err="1"/>
              <a:t>Integrating</a:t>
            </a:r>
            <a:r>
              <a:rPr lang="fi-FI" dirty="0"/>
              <a:t> IW into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sz="2000" dirty="0"/>
              <a:t>(Park &amp; Kang 2018, </a:t>
            </a:r>
            <a:r>
              <a:rPr lang="fi-FI" sz="2000" dirty="0" err="1"/>
              <a:t>Delara</a:t>
            </a:r>
            <a:r>
              <a:rPr lang="fi-FI" sz="2000" dirty="0"/>
              <a:t> 2016)</a:t>
            </a:r>
            <a:endParaRPr lang="en-US" b="0" i="0" dirty="0">
              <a:solidFill>
                <a:srgbClr val="000000"/>
              </a:solidFill>
              <a:effectLst/>
              <a:latin typeface="STIXGeneral-Regular"/>
            </a:endParaRPr>
          </a:p>
          <a:p>
            <a:pPr mar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STIXGeneral-Regular"/>
              </a:rPr>
              <a:t>Park &amp; Kang (2018)</a:t>
            </a:r>
            <a:r>
              <a:rPr lang="en-US" sz="2000" dirty="0">
                <a:latin typeface="STIXGeneral-Regular"/>
              </a:rPr>
              <a:t> states the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IXGeneral-Regular"/>
              </a:rPr>
              <a:t>language proficiency and education level </a:t>
            </a:r>
            <a:r>
              <a:rPr lang="en-US" sz="2000" dirty="0">
                <a:latin typeface="STIXGeneral-Regular"/>
              </a:rPr>
              <a:t>to have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IXGeneral-Regular"/>
              </a:rPr>
              <a:t>the most significant impact on health literacy among immigrants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CD3B64-62FA-ECD5-C82F-21AAADFE09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08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93" b="-73"/>
          <a:stretch/>
        </p:blipFill>
        <p:spPr>
          <a:xfrm>
            <a:off x="0" y="1851555"/>
            <a:ext cx="10223500" cy="4448187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4076" y="1327898"/>
            <a:ext cx="7920042" cy="1161958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Good mental health infrastructure in smart society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504076" y="842448"/>
            <a:ext cx="4788912" cy="433737"/>
          </a:xfrm>
        </p:spPr>
        <p:txBody>
          <a:bodyPr/>
          <a:lstStyle/>
          <a:p>
            <a:pPr lvl="0"/>
            <a:br>
              <a:rPr lang="fi" sz="1509" dirty="0"/>
            </a:br>
            <a:endParaRPr lang="en-US" sz="1509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11950" y="2204865"/>
            <a:ext cx="3283766" cy="40948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0938" rtlCol="0" anchor="ctr"/>
          <a:lstStyle/>
          <a:p>
            <a:pPr marL="383363" lvl="1"/>
            <a:r>
              <a:rPr lang="en-US" sz="2400" dirty="0">
                <a:solidFill>
                  <a:srgbClr val="3E3D40"/>
                </a:solidFill>
                <a:latin typeface="Georgia" panose="02040502050405020303" pitchFamily="18" charset="0"/>
              </a:rPr>
              <a:t>Specified </a:t>
            </a:r>
            <a:r>
              <a:rPr lang="en-US" sz="2400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MHL  interventions would pay attention to human rights, women’s health,</a:t>
            </a:r>
            <a:r>
              <a:rPr lang="en-US" sz="2400" b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 war-affected parents, and </a:t>
            </a:r>
            <a:r>
              <a:rPr lang="en-US" sz="2400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mothers with low or no education (Ekblad 202)</a:t>
            </a:r>
            <a:endParaRPr lang="en-GB" sz="2000" i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7" t="23156" r="39403" b="62632"/>
          <a:stretch/>
        </p:blipFill>
        <p:spPr>
          <a:xfrm>
            <a:off x="5972844" y="2093572"/>
            <a:ext cx="914217" cy="7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42CAFE4-311A-439B-EEC1-05F53248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396837-1340-413E-980D-2BBB6B9AC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/>
              <a:t>Cultural</a:t>
            </a:r>
            <a:r>
              <a:rPr lang="fi-FI" b="1" dirty="0"/>
              <a:t> </a:t>
            </a:r>
            <a:r>
              <a:rPr lang="fi-FI" b="1" dirty="0" err="1"/>
              <a:t>context</a:t>
            </a:r>
            <a:r>
              <a:rPr lang="fi-FI" b="1" dirty="0"/>
              <a:t> </a:t>
            </a:r>
            <a:r>
              <a:rPr lang="fi-FI" dirty="0" err="1"/>
              <a:t>relates</a:t>
            </a:r>
            <a:r>
              <a:rPr lang="fi-FI" dirty="0"/>
              <a:t> to </a:t>
            </a:r>
            <a:r>
              <a:rPr lang="fi-FI" dirty="0" err="1"/>
              <a:t>knowledge</a:t>
            </a:r>
            <a:r>
              <a:rPr lang="fi-FI" dirty="0"/>
              <a:t> and </a:t>
            </a:r>
            <a:r>
              <a:rPr lang="fi-FI" dirty="0" err="1"/>
              <a:t>attitudes</a:t>
            </a:r>
            <a:r>
              <a:rPr lang="fi-FI" dirty="0"/>
              <a:t> </a:t>
            </a:r>
            <a:r>
              <a:rPr lang="fi-FI" dirty="0" err="1"/>
              <a:t>towars</a:t>
            </a:r>
            <a:r>
              <a:rPr lang="fi-FI" dirty="0"/>
              <a:t> </a:t>
            </a:r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health</a:t>
            </a:r>
            <a:endParaRPr lang="fi-FI" dirty="0"/>
          </a:p>
          <a:p>
            <a:r>
              <a:rPr lang="fi-FI" dirty="0"/>
              <a:t>Building </a:t>
            </a:r>
            <a:r>
              <a:rPr lang="fi-FI" dirty="0" err="1"/>
              <a:t>tailor</a:t>
            </a:r>
            <a:r>
              <a:rPr lang="fi-FI" dirty="0"/>
              <a:t> made </a:t>
            </a:r>
            <a:r>
              <a:rPr lang="fi-FI" dirty="0" err="1"/>
              <a:t>interventions</a:t>
            </a:r>
            <a:r>
              <a:rPr lang="fi-FI" dirty="0"/>
              <a:t> in </a:t>
            </a:r>
            <a:r>
              <a:rPr lang="fi-FI" dirty="0" err="1"/>
              <a:t>relation</a:t>
            </a:r>
            <a:r>
              <a:rPr lang="fi-FI" dirty="0"/>
              <a:t> to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context</a:t>
            </a:r>
            <a:endParaRPr lang="fi-FI" dirty="0"/>
          </a:p>
          <a:p>
            <a:pPr lvl="1"/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study (</a:t>
            </a:r>
            <a:r>
              <a:rPr lang="en-US" b="0" i="0" dirty="0" err="1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Ekbland</a:t>
            </a: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 2020) showed that women felt empowered by receiving facts from police, social assistant officer, and health care workers </a:t>
            </a:r>
          </a:p>
          <a:p>
            <a:pPr marL="641866" lvl="2" indent="0">
              <a:buNone/>
            </a:pP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&gt;  healthier lifestyle for the whole family including the children, increased trust towards authorities.</a:t>
            </a:r>
          </a:p>
          <a:p>
            <a:pPr lvl="1"/>
            <a:endParaRPr lang="fi-FI" dirty="0"/>
          </a:p>
        </p:txBody>
      </p:sp>
      <p:pic>
        <p:nvPicPr>
          <p:cNvPr id="13" name="Kuvan paikkamerkki 12" descr="Kuva, joka sisältää kohteen ulko, ruoho, henkilö&#10;&#10;Kuvaus luotu automaattisesti">
            <a:extLst>
              <a:ext uri="{FF2B5EF4-FFF2-40B4-BE49-F238E27FC236}">
                <a16:creationId xmlns:a16="http://schemas.microsoft.com/office/drawing/2014/main" id="{C5719A43-8B60-45FC-A72C-43937F5186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12" y="2459240"/>
            <a:ext cx="3217025" cy="3736571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C4B417-D0C8-470F-8209-D49BD53ADEE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1098550" cy="142875"/>
          </a:xfrm>
          <a:prstGeom prst="rect">
            <a:avLst/>
          </a:prstGeom>
        </p:spPr>
        <p:txBody>
          <a:bodyPr/>
          <a:lstStyle/>
          <a:p>
            <a:fld id="{000059A1-0099-4B10-A5CF-27E515FB5E4A}" type="datetime3">
              <a:rPr lang="en-US" smtClean="0"/>
              <a:pPr/>
              <a:t>27 April 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4DF0FF-382B-44AF-B8EE-8022BB8E7E1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746625" y="6429375"/>
            <a:ext cx="5476875" cy="1428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BD1117-E57F-4367-B63B-46AB3B15EC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361950" cy="141287"/>
          </a:xfrm>
          <a:prstGeom prst="rect">
            <a:avLst/>
          </a:prstGeom>
        </p:spPr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942488"/>
      </p:ext>
    </p:extLst>
  </p:cSld>
  <p:clrMapOvr>
    <a:masterClrMapping/>
  </p:clrMapOvr>
</p:sld>
</file>

<file path=ppt/theme/theme1.xml><?xml version="1.0" encoding="utf-8"?>
<a:theme xmlns:a="http://schemas.openxmlformats.org/drawingml/2006/main" name="Mega-hanke">
  <a:themeElements>
    <a:clrScheme name="Mukautettu 8">
      <a:dk1>
        <a:srgbClr val="000000"/>
      </a:dk1>
      <a:lt1>
        <a:sysClr val="window" lastClr="FFFFFF"/>
      </a:lt1>
      <a:dk2>
        <a:srgbClr val="7326FA"/>
      </a:dk2>
      <a:lt2>
        <a:srgbClr val="E8E8E8"/>
      </a:lt2>
      <a:accent1>
        <a:srgbClr val="999999"/>
      </a:accent1>
      <a:accent2>
        <a:srgbClr val="1D039E"/>
      </a:accent2>
      <a:accent3>
        <a:srgbClr val="F77D82"/>
      </a:accent3>
      <a:accent4>
        <a:srgbClr val="30FA8E"/>
      </a:accent4>
      <a:accent5>
        <a:srgbClr val="00F5F4"/>
      </a:accent5>
      <a:accent6>
        <a:srgbClr val="BD2EFB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urkuAMK_2015">
  <a:themeElements>
    <a:clrScheme name="Custom 10">
      <a:dk1>
        <a:srgbClr val="000000"/>
      </a:dk1>
      <a:lt1>
        <a:sysClr val="window" lastClr="FFFFFF"/>
      </a:lt1>
      <a:dk2>
        <a:srgbClr val="008ECF"/>
      </a:dk2>
      <a:lt2>
        <a:srgbClr val="FFD200"/>
      </a:lt2>
      <a:accent1>
        <a:srgbClr val="FFD200"/>
      </a:accent1>
      <a:accent2>
        <a:srgbClr val="008ECF"/>
      </a:accent2>
      <a:accent3>
        <a:srgbClr val="38B6AB"/>
      </a:accent3>
      <a:accent4>
        <a:srgbClr val="EE7BAE"/>
      </a:accent4>
      <a:accent5>
        <a:srgbClr val="FF6432"/>
      </a:accent5>
      <a:accent6>
        <a:srgbClr val="000000"/>
      </a:accent6>
      <a:hlink>
        <a:srgbClr val="000000"/>
      </a:hlink>
      <a:folHlink>
        <a:srgbClr val="EE7BAE"/>
      </a:folHlink>
    </a:clrScheme>
    <a:fontScheme name="Custom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E249746A-3FA4-4F8F-8847-21D1EA5402DE}" vid="{0AE5FBD0-89EB-4089-BD15-6FA2601AAC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7DC1F18C53D46B22DC288BD2006D1" ma:contentTypeVersion="4" ma:contentTypeDescription="Create a new document." ma:contentTypeScope="" ma:versionID="1bb6e7ac5321d81c1fbc8d43a4f4822d">
  <xsd:schema xmlns:xsd="http://www.w3.org/2001/XMLSchema" xmlns:xs="http://www.w3.org/2001/XMLSchema" xmlns:p="http://schemas.microsoft.com/office/2006/metadata/properties" xmlns:ns2="ef92771b-602d-4938-bf18-ca0d981d9a49" targetNamespace="http://schemas.microsoft.com/office/2006/metadata/properties" ma:root="true" ma:fieldsID="35073267bf293034b2da549a07ea25cb" ns2:_="">
    <xsd:import namespace="ef92771b-602d-4938-bf18-ca0d981d9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2771b-602d-4938-bf18-ca0d981d9a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821CD6-52E4-4BCD-8D6D-485DF5877D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741CE0-963B-4157-ACF0-BCC37E23F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2771b-602d-4938-bf18-ca0d981d9a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5878C6-D650-45BD-8B79-AE409A880A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Sanoma-Sample-16-9.potx</Template>
  <TotalTime>14156</TotalTime>
  <Words>1581</Words>
  <Application>Microsoft Office PowerPoint</Application>
  <PresentationFormat>Custom</PresentationFormat>
  <Paragraphs>135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-apple-system</vt:lpstr>
      <vt:lpstr>Arial</vt:lpstr>
      <vt:lpstr>Calibri</vt:lpstr>
      <vt:lpstr>Georgia</vt:lpstr>
      <vt:lpstr>NexusSerif</vt:lpstr>
      <vt:lpstr>Noto Sans</vt:lpstr>
      <vt:lpstr>PT Sans</vt:lpstr>
      <vt:lpstr>Source Sans Pro</vt:lpstr>
      <vt:lpstr>STIXGeneral-Regular</vt:lpstr>
      <vt:lpstr>Wingdings</vt:lpstr>
      <vt:lpstr>Mega-hanke</vt:lpstr>
      <vt:lpstr>TurkuAMK_2015</vt:lpstr>
      <vt:lpstr>Integrating public mental health literacy (MHL) Case example: immigrant women    </vt:lpstr>
      <vt:lpstr>Background</vt:lpstr>
      <vt:lpstr>MENTAL HEALTH LITERACY (MHL)</vt:lpstr>
      <vt:lpstr>PowerPoint Presentation</vt:lpstr>
      <vt:lpstr>HL -  strong predictor of prosperity</vt:lpstr>
      <vt:lpstr>MHL among immigrant women</vt:lpstr>
      <vt:lpstr>HOW to Improve MHL 3/3</vt:lpstr>
      <vt:lpstr>Good mental health infrastructure in smart society </vt:lpstr>
      <vt:lpstr>PowerPoint Presentation</vt:lpstr>
      <vt:lpstr>mHEALTH for MHL promotion?</vt:lpstr>
      <vt:lpstr> </vt:lpstr>
      <vt:lpstr>Conclusions</vt:lpstr>
      <vt:lpstr>Reflective questions for the groups</vt:lpstr>
      <vt:lpstr>Some related literature</vt:lpstr>
      <vt:lpstr>PowerPoint Presentation</vt:lpstr>
      <vt:lpstr>Kiitos!</vt:lpstr>
    </vt:vector>
  </TitlesOfParts>
  <Manager/>
  <Company>Ad Twist Oy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template</dc:title>
  <dc:subject/>
  <dc:creator>Jaana Kurvinen</dc:creator>
  <cp:keywords/>
  <dc:description/>
  <cp:lastModifiedBy>Korhonen Joonas</cp:lastModifiedBy>
  <cp:revision>351</cp:revision>
  <dcterms:created xsi:type="dcterms:W3CDTF">2013-02-06T12:15:10Z</dcterms:created>
  <dcterms:modified xsi:type="dcterms:W3CDTF">2023-04-27T07:09:15Z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0x0101004A47DC1F18C53D46B22DC288BD2006D1</vt:lpwstr>
  </property>
</Properties>
</file>